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58" r:id="rId3"/>
    <p:sldId id="259" r:id="rId4"/>
    <p:sldId id="276" r:id="rId5"/>
    <p:sldId id="266" r:id="rId6"/>
    <p:sldId id="267" r:id="rId7"/>
    <p:sldId id="268" r:id="rId8"/>
    <p:sldId id="269" r:id="rId9"/>
    <p:sldId id="270" r:id="rId10"/>
    <p:sldId id="271" r:id="rId11"/>
    <p:sldId id="272" r:id="rId12"/>
    <p:sldId id="273" r:id="rId13"/>
    <p:sldId id="274" r:id="rId14"/>
    <p:sldId id="275" r:id="rId15"/>
    <p:sldId id="313" r:id="rId16"/>
    <p:sldId id="277" r:id="rId17"/>
    <p:sldId id="309" r:id="rId18"/>
    <p:sldId id="312" r:id="rId19"/>
    <p:sldId id="311" r:id="rId20"/>
    <p:sldId id="310" r:id="rId21"/>
    <p:sldId id="305" r:id="rId22"/>
    <p:sldId id="320" r:id="rId23"/>
    <p:sldId id="321" r:id="rId24"/>
    <p:sldId id="322" r:id="rId25"/>
    <p:sldId id="278" r:id="rId26"/>
    <p:sldId id="317" r:id="rId27"/>
    <p:sldId id="279" r:id="rId28"/>
    <p:sldId id="280" r:id="rId29"/>
    <p:sldId id="281" r:id="rId30"/>
    <p:sldId id="282" r:id="rId31"/>
    <p:sldId id="285" r:id="rId32"/>
    <p:sldId id="318" r:id="rId33"/>
    <p:sldId id="288" r:id="rId34"/>
    <p:sldId id="304" r:id="rId35"/>
    <p:sldId id="315" r:id="rId36"/>
    <p:sldId id="316" r:id="rId37"/>
    <p:sldId id="303" r:id="rId38"/>
    <p:sldId id="319" r:id="rId39"/>
    <p:sldId id="286" r:id="rId40"/>
    <p:sldId id="308" r:id="rId41"/>
    <p:sldId id="287" r:id="rId42"/>
    <p:sldId id="314"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82CE80-EAD6-42A5-A33C-35295941B5E3}" v="66" dt="2026-01-19T20:32:20.6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536"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uce Parker" userId="5f7df9baab666eed" providerId="LiveId" clId="{186854B0-B42A-4140-B834-2182A82D52B0}"/>
    <pc:docChg chg="custSel modSld">
      <pc:chgData name="Bruce Parker" userId="5f7df9baab666eed" providerId="LiveId" clId="{186854B0-B42A-4140-B834-2182A82D52B0}" dt="2026-01-19T20:57:55.978" v="178" actId="20577"/>
      <pc:docMkLst>
        <pc:docMk/>
      </pc:docMkLst>
      <pc:sldChg chg="modSp mod">
        <pc:chgData name="Bruce Parker" userId="5f7df9baab666eed" providerId="LiveId" clId="{186854B0-B42A-4140-B834-2182A82D52B0}" dt="2026-01-19T20:54:52.247" v="162" actId="20577"/>
        <pc:sldMkLst>
          <pc:docMk/>
          <pc:sldMk cId="3016689745" sldId="272"/>
        </pc:sldMkLst>
        <pc:spChg chg="mod">
          <ac:chgData name="Bruce Parker" userId="5f7df9baab666eed" providerId="LiveId" clId="{186854B0-B42A-4140-B834-2182A82D52B0}" dt="2026-01-19T20:54:52.247" v="162" actId="20577"/>
          <ac:spMkLst>
            <pc:docMk/>
            <pc:sldMk cId="3016689745" sldId="272"/>
            <ac:spMk id="6" creationId="{0C984CE0-FDD7-4EBF-F143-B0DC159FCABF}"/>
          </ac:spMkLst>
        </pc:spChg>
      </pc:sldChg>
      <pc:sldChg chg="modSp mod">
        <pc:chgData name="Bruce Parker" userId="5f7df9baab666eed" providerId="LiveId" clId="{186854B0-B42A-4140-B834-2182A82D52B0}" dt="2026-01-19T20:57:30.232" v="163" actId="20577"/>
        <pc:sldMkLst>
          <pc:docMk/>
          <pc:sldMk cId="4273133959" sldId="278"/>
        </pc:sldMkLst>
        <pc:spChg chg="mod">
          <ac:chgData name="Bruce Parker" userId="5f7df9baab666eed" providerId="LiveId" clId="{186854B0-B42A-4140-B834-2182A82D52B0}" dt="2026-01-19T20:57:30.232" v="163" actId="20577"/>
          <ac:spMkLst>
            <pc:docMk/>
            <pc:sldMk cId="4273133959" sldId="278"/>
            <ac:spMk id="21" creationId="{E9FD0F18-62CF-B40A-043D-AB9D5F8C733E}"/>
          </ac:spMkLst>
        </pc:spChg>
      </pc:sldChg>
      <pc:sldChg chg="modSp mod">
        <pc:chgData name="Bruce Parker" userId="5f7df9baab666eed" providerId="LiveId" clId="{186854B0-B42A-4140-B834-2182A82D52B0}" dt="2026-01-19T20:57:55.978" v="178" actId="20577"/>
        <pc:sldMkLst>
          <pc:docMk/>
          <pc:sldMk cId="2131349988" sldId="317"/>
        </pc:sldMkLst>
        <pc:spChg chg="mod">
          <ac:chgData name="Bruce Parker" userId="5f7df9baab666eed" providerId="LiveId" clId="{186854B0-B42A-4140-B834-2182A82D52B0}" dt="2026-01-19T20:57:55.978" v="178" actId="20577"/>
          <ac:spMkLst>
            <pc:docMk/>
            <pc:sldMk cId="2131349988" sldId="317"/>
            <ac:spMk id="21" creationId="{1741E02E-4671-7DDA-7F60-33C1888567A4}"/>
          </ac:spMkLst>
        </pc:spChg>
      </pc:sldChg>
    </pc:docChg>
  </pc:docChgLst>
  <pc:docChgLst>
    <pc:chgData name="Bruce Parker" userId="5f7df9baab666eed" providerId="LiveId" clId="{D1E91B68-76E6-4B28-A489-679A754E0A14}"/>
    <pc:docChg chg="undo custSel addSld delSld modSld sldOrd">
      <pc:chgData name="Bruce Parker" userId="5f7df9baab666eed" providerId="LiveId" clId="{D1E91B68-76E6-4B28-A489-679A754E0A14}" dt="2026-01-19T20:34:08.874" v="5493" actId="20577"/>
      <pc:docMkLst>
        <pc:docMk/>
      </pc:docMkLst>
      <pc:sldChg chg="modSp mod">
        <pc:chgData name="Bruce Parker" userId="5f7df9baab666eed" providerId="LiveId" clId="{D1E91B68-76E6-4B28-A489-679A754E0A14}" dt="2026-01-19T20:22:37.913" v="4928" actId="20577"/>
        <pc:sldMkLst>
          <pc:docMk/>
          <pc:sldMk cId="3821003407" sldId="259"/>
        </pc:sldMkLst>
        <pc:spChg chg="mod">
          <ac:chgData name="Bruce Parker" userId="5f7df9baab666eed" providerId="LiveId" clId="{D1E91B68-76E6-4B28-A489-679A754E0A14}" dt="2026-01-19T20:22:37.913" v="4928" actId="20577"/>
          <ac:spMkLst>
            <pc:docMk/>
            <pc:sldMk cId="3821003407" sldId="259"/>
            <ac:spMk id="20" creationId="{E38683A6-CB77-18BE-26A4-771E38D1CF8C}"/>
          </ac:spMkLst>
        </pc:spChg>
      </pc:sldChg>
      <pc:sldChg chg="modSp mod">
        <pc:chgData name="Bruce Parker" userId="5f7df9baab666eed" providerId="LiveId" clId="{D1E91B68-76E6-4B28-A489-679A754E0A14}" dt="2026-01-19T14:53:21.256" v="1930" actId="20577"/>
        <pc:sldMkLst>
          <pc:docMk/>
          <pc:sldMk cId="105027129" sldId="267"/>
        </pc:sldMkLst>
        <pc:spChg chg="mod">
          <ac:chgData name="Bruce Parker" userId="5f7df9baab666eed" providerId="LiveId" clId="{D1E91B68-76E6-4B28-A489-679A754E0A14}" dt="2026-01-19T14:53:21.256" v="1930" actId="20577"/>
          <ac:spMkLst>
            <pc:docMk/>
            <pc:sldMk cId="105027129" sldId="267"/>
            <ac:spMk id="3" creationId="{ABDF3365-2598-D70D-FADE-511804688820}"/>
          </ac:spMkLst>
        </pc:spChg>
      </pc:sldChg>
      <pc:sldChg chg="modSp mod">
        <pc:chgData name="Bruce Parker" userId="5f7df9baab666eed" providerId="LiveId" clId="{D1E91B68-76E6-4B28-A489-679A754E0A14}" dt="2026-01-19T14:47:11.087" v="1838" actId="20577"/>
        <pc:sldMkLst>
          <pc:docMk/>
          <pc:sldMk cId="2696576836" sldId="268"/>
        </pc:sldMkLst>
        <pc:spChg chg="mod">
          <ac:chgData name="Bruce Parker" userId="5f7df9baab666eed" providerId="LiveId" clId="{D1E91B68-76E6-4B28-A489-679A754E0A14}" dt="2026-01-19T14:47:11.087" v="1838" actId="20577"/>
          <ac:spMkLst>
            <pc:docMk/>
            <pc:sldMk cId="2696576836" sldId="268"/>
            <ac:spMk id="6" creationId="{4B910C93-D169-4EC3-8898-6D0EE7492773}"/>
          </ac:spMkLst>
        </pc:spChg>
      </pc:sldChg>
      <pc:sldChg chg="modSp mod">
        <pc:chgData name="Bruce Parker" userId="5f7df9baab666eed" providerId="LiveId" clId="{D1E91B68-76E6-4B28-A489-679A754E0A14}" dt="2026-01-19T15:50:53.117" v="3431" actId="5793"/>
        <pc:sldMkLst>
          <pc:docMk/>
          <pc:sldMk cId="2969440460" sldId="270"/>
        </pc:sldMkLst>
        <pc:spChg chg="mod">
          <ac:chgData name="Bruce Parker" userId="5f7df9baab666eed" providerId="LiveId" clId="{D1E91B68-76E6-4B28-A489-679A754E0A14}" dt="2026-01-19T15:50:53.117" v="3431" actId="5793"/>
          <ac:spMkLst>
            <pc:docMk/>
            <pc:sldMk cId="2969440460" sldId="270"/>
            <ac:spMk id="6" creationId="{DCA02B21-6DA3-AF4F-4C9C-1EBDF5EA2D80}"/>
          </ac:spMkLst>
        </pc:spChg>
      </pc:sldChg>
      <pc:sldChg chg="modSp mod">
        <pc:chgData name="Bruce Parker" userId="5f7df9baab666eed" providerId="LiveId" clId="{D1E91B68-76E6-4B28-A489-679A754E0A14}" dt="2026-01-19T14:48:10.514" v="1878" actId="20577"/>
        <pc:sldMkLst>
          <pc:docMk/>
          <pc:sldMk cId="3016689745" sldId="272"/>
        </pc:sldMkLst>
        <pc:spChg chg="mod">
          <ac:chgData name="Bruce Parker" userId="5f7df9baab666eed" providerId="LiveId" clId="{D1E91B68-76E6-4B28-A489-679A754E0A14}" dt="2026-01-19T14:48:10.514" v="1878" actId="20577"/>
          <ac:spMkLst>
            <pc:docMk/>
            <pc:sldMk cId="3016689745" sldId="272"/>
            <ac:spMk id="6" creationId="{0C984CE0-FDD7-4EBF-F143-B0DC159FCABF}"/>
          </ac:spMkLst>
        </pc:spChg>
      </pc:sldChg>
      <pc:sldChg chg="modSp mod">
        <pc:chgData name="Bruce Parker" userId="5f7df9baab666eed" providerId="LiveId" clId="{D1E91B68-76E6-4B28-A489-679A754E0A14}" dt="2026-01-19T20:28:59.538" v="5416" actId="20577"/>
        <pc:sldMkLst>
          <pc:docMk/>
          <pc:sldMk cId="409408284" sldId="274"/>
        </pc:sldMkLst>
        <pc:spChg chg="mod">
          <ac:chgData name="Bruce Parker" userId="5f7df9baab666eed" providerId="LiveId" clId="{D1E91B68-76E6-4B28-A489-679A754E0A14}" dt="2026-01-19T20:25:10.827" v="5107" actId="20577"/>
          <ac:spMkLst>
            <pc:docMk/>
            <pc:sldMk cId="409408284" sldId="274"/>
            <ac:spMk id="3" creationId="{6DCE01A2-28EA-B358-1031-D0AFBE0409C9}"/>
          </ac:spMkLst>
        </pc:spChg>
        <pc:spChg chg="mod">
          <ac:chgData name="Bruce Parker" userId="5f7df9baab666eed" providerId="LiveId" clId="{D1E91B68-76E6-4B28-A489-679A754E0A14}" dt="2026-01-19T20:28:59.538" v="5416" actId="20577"/>
          <ac:spMkLst>
            <pc:docMk/>
            <pc:sldMk cId="409408284" sldId="274"/>
            <ac:spMk id="6" creationId="{362A388F-25BB-EF6A-1026-A72BD362DDC0}"/>
          </ac:spMkLst>
        </pc:spChg>
      </pc:sldChg>
      <pc:sldChg chg="modSp mod">
        <pc:chgData name="Bruce Parker" userId="5f7df9baab666eed" providerId="LiveId" clId="{D1E91B68-76E6-4B28-A489-679A754E0A14}" dt="2026-01-19T15:50:06.893" v="3426" actId="1076"/>
        <pc:sldMkLst>
          <pc:docMk/>
          <pc:sldMk cId="4268834730" sldId="276"/>
        </pc:sldMkLst>
        <pc:spChg chg="mod">
          <ac:chgData name="Bruce Parker" userId="5f7df9baab666eed" providerId="LiveId" clId="{D1E91B68-76E6-4B28-A489-679A754E0A14}" dt="2026-01-19T15:50:06.893" v="3426" actId="1076"/>
          <ac:spMkLst>
            <pc:docMk/>
            <pc:sldMk cId="4268834730" sldId="276"/>
            <ac:spMk id="20" creationId="{075B0748-3056-3904-24D4-2215CF8120EF}"/>
          </ac:spMkLst>
        </pc:spChg>
      </pc:sldChg>
      <pc:sldChg chg="modSp mod">
        <pc:chgData name="Bruce Parker" userId="5f7df9baab666eed" providerId="LiveId" clId="{D1E91B68-76E6-4B28-A489-679A754E0A14}" dt="2026-01-19T14:05:50.664" v="1636" actId="20577"/>
        <pc:sldMkLst>
          <pc:docMk/>
          <pc:sldMk cId="126406494" sldId="277"/>
        </pc:sldMkLst>
        <pc:spChg chg="mod">
          <ac:chgData name="Bruce Parker" userId="5f7df9baab666eed" providerId="LiveId" clId="{D1E91B68-76E6-4B28-A489-679A754E0A14}" dt="2026-01-19T14:05:50.664" v="1636" actId="20577"/>
          <ac:spMkLst>
            <pc:docMk/>
            <pc:sldMk cId="126406494" sldId="277"/>
            <ac:spMk id="3" creationId="{02D28202-C648-0F5A-5AD1-85D10ADB118D}"/>
          </ac:spMkLst>
        </pc:spChg>
      </pc:sldChg>
      <pc:sldChg chg="addSp delSp modSp mod">
        <pc:chgData name="Bruce Parker" userId="5f7df9baab666eed" providerId="LiveId" clId="{D1E91B68-76E6-4B28-A489-679A754E0A14}" dt="2026-01-19T20:13:29.496" v="4889" actId="20577"/>
        <pc:sldMkLst>
          <pc:docMk/>
          <pc:sldMk cId="4273133959" sldId="278"/>
        </pc:sldMkLst>
        <pc:spChg chg="add del mod">
          <ac:chgData name="Bruce Parker" userId="5f7df9baab666eed" providerId="LiveId" clId="{D1E91B68-76E6-4B28-A489-679A754E0A14}" dt="2026-01-19T14:13:10.749" v="1644"/>
          <ac:spMkLst>
            <pc:docMk/>
            <pc:sldMk cId="4273133959" sldId="278"/>
            <ac:spMk id="3" creationId="{54880882-2D72-99E6-9150-880CD2163D49}"/>
          </ac:spMkLst>
        </pc:spChg>
        <pc:spChg chg="add mod">
          <ac:chgData name="Bruce Parker" userId="5f7df9baab666eed" providerId="LiveId" clId="{D1E91B68-76E6-4B28-A489-679A754E0A14}" dt="2026-01-19T15:38:59.766" v="2889" actId="14100"/>
          <ac:spMkLst>
            <pc:docMk/>
            <pc:sldMk cId="4273133959" sldId="278"/>
            <ac:spMk id="8" creationId="{6DA3A595-3A93-AA4D-95B8-DA68DAB1883C}"/>
          </ac:spMkLst>
        </pc:spChg>
        <pc:spChg chg="add mod">
          <ac:chgData name="Bruce Parker" userId="5f7df9baab666eed" providerId="LiveId" clId="{D1E91B68-76E6-4B28-A489-679A754E0A14}" dt="2026-01-19T15:39:13.229" v="2896" actId="14100"/>
          <ac:spMkLst>
            <pc:docMk/>
            <pc:sldMk cId="4273133959" sldId="278"/>
            <ac:spMk id="10" creationId="{9DF07E32-EAC7-2ADB-9A6C-7A3B749EEC74}"/>
          </ac:spMkLst>
        </pc:spChg>
        <pc:spChg chg="add del mod">
          <ac:chgData name="Bruce Parker" userId="5f7df9baab666eed" providerId="LiveId" clId="{D1E91B68-76E6-4B28-A489-679A754E0A14}" dt="2026-01-19T15:39:14.878" v="2897" actId="478"/>
          <ac:spMkLst>
            <pc:docMk/>
            <pc:sldMk cId="4273133959" sldId="278"/>
            <ac:spMk id="11" creationId="{3E8B3C2D-3C6E-5E7D-5474-57B67CE8A37C}"/>
          </ac:spMkLst>
        </pc:spChg>
        <pc:spChg chg="add del mod">
          <ac:chgData name="Bruce Parker" userId="5f7df9baab666eed" providerId="LiveId" clId="{D1E91B68-76E6-4B28-A489-679A754E0A14}" dt="2026-01-19T15:39:16.198" v="2898" actId="478"/>
          <ac:spMkLst>
            <pc:docMk/>
            <pc:sldMk cId="4273133959" sldId="278"/>
            <ac:spMk id="12" creationId="{D8C98E66-EAEE-2F3F-B6E4-63B1FE55591D}"/>
          </ac:spMkLst>
        </pc:spChg>
        <pc:spChg chg="mod">
          <ac:chgData name="Bruce Parker" userId="5f7df9baab666eed" providerId="LiveId" clId="{D1E91B68-76E6-4B28-A489-679A754E0A14}" dt="2026-01-19T20:13:29.496" v="4889" actId="20577"/>
          <ac:spMkLst>
            <pc:docMk/>
            <pc:sldMk cId="4273133959" sldId="278"/>
            <ac:spMk id="21" creationId="{E9FD0F18-62CF-B40A-043D-AB9D5F8C733E}"/>
          </ac:spMkLst>
        </pc:spChg>
        <pc:picChg chg="add del mod">
          <ac:chgData name="Bruce Parker" userId="5f7df9baab666eed" providerId="LiveId" clId="{D1E91B68-76E6-4B28-A489-679A754E0A14}" dt="2026-01-19T14:13:34.973" v="1648" actId="478"/>
          <ac:picMkLst>
            <pc:docMk/>
            <pc:sldMk cId="4273133959" sldId="278"/>
            <ac:picMk id="5" creationId="{03DF2045-E0FD-4983-BF9D-611A2667B9AF}"/>
          </ac:picMkLst>
        </pc:picChg>
        <pc:picChg chg="add mod">
          <ac:chgData name="Bruce Parker" userId="5f7df9baab666eed" providerId="LiveId" clId="{D1E91B68-76E6-4B28-A489-679A754E0A14}" dt="2026-01-19T14:14:58.724" v="1651" actId="14100"/>
          <ac:picMkLst>
            <pc:docMk/>
            <pc:sldMk cId="4273133959" sldId="278"/>
            <ac:picMk id="7" creationId="{6958472C-F88F-0898-F644-D1137187BD53}"/>
          </ac:picMkLst>
        </pc:picChg>
        <pc:picChg chg="mod">
          <ac:chgData name="Bruce Parker" userId="5f7df9baab666eed" providerId="LiveId" clId="{D1E91B68-76E6-4B28-A489-679A754E0A14}" dt="2026-01-19T15:39:05.449" v="2893" actId="1076"/>
          <ac:picMkLst>
            <pc:docMk/>
            <pc:sldMk cId="4273133959" sldId="278"/>
            <ac:picMk id="9" creationId="{0653D39D-B1D7-D84D-BDDB-AB0B91FA9992}"/>
          </ac:picMkLst>
        </pc:picChg>
      </pc:sldChg>
      <pc:sldChg chg="addSp modSp mod">
        <pc:chgData name="Bruce Parker" userId="5f7df9baab666eed" providerId="LiveId" clId="{D1E91B68-76E6-4B28-A489-679A754E0A14}" dt="2026-01-19T15:53:34.643" v="3432" actId="6549"/>
        <pc:sldMkLst>
          <pc:docMk/>
          <pc:sldMk cId="3624610113" sldId="279"/>
        </pc:sldMkLst>
        <pc:spChg chg="mod">
          <ac:chgData name="Bruce Parker" userId="5f7df9baab666eed" providerId="LiveId" clId="{D1E91B68-76E6-4B28-A489-679A754E0A14}" dt="2026-01-19T15:53:34.643" v="3432" actId="6549"/>
          <ac:spMkLst>
            <pc:docMk/>
            <pc:sldMk cId="3624610113" sldId="279"/>
            <ac:spMk id="8" creationId="{8482799A-8204-27B0-9D3D-F4D6AEFEDEDF}"/>
          </ac:spMkLst>
        </pc:spChg>
        <pc:picChg chg="add mod">
          <ac:chgData name="Bruce Parker" userId="5f7df9baab666eed" providerId="LiveId" clId="{D1E91B68-76E6-4B28-A489-679A754E0A14}" dt="2026-01-19T14:15:04.408" v="1652"/>
          <ac:picMkLst>
            <pc:docMk/>
            <pc:sldMk cId="3624610113" sldId="279"/>
            <ac:picMk id="5" creationId="{A164BEF1-8B16-51D5-48A0-9F75D9D9B6F7}"/>
          </ac:picMkLst>
        </pc:picChg>
      </pc:sldChg>
      <pc:sldChg chg="addSp modSp">
        <pc:chgData name="Bruce Parker" userId="5f7df9baab666eed" providerId="LiveId" clId="{D1E91B68-76E6-4B28-A489-679A754E0A14}" dt="2026-01-19T14:15:06.793" v="1653"/>
        <pc:sldMkLst>
          <pc:docMk/>
          <pc:sldMk cId="169273971" sldId="280"/>
        </pc:sldMkLst>
        <pc:picChg chg="add mod">
          <ac:chgData name="Bruce Parker" userId="5f7df9baab666eed" providerId="LiveId" clId="{D1E91B68-76E6-4B28-A489-679A754E0A14}" dt="2026-01-19T14:15:06.793" v="1653"/>
          <ac:picMkLst>
            <pc:docMk/>
            <pc:sldMk cId="169273971" sldId="280"/>
            <ac:picMk id="6" creationId="{7F214AB5-CB1A-F670-E806-95A86397CC37}"/>
          </ac:picMkLst>
        </pc:picChg>
      </pc:sldChg>
      <pc:sldChg chg="addSp modSp mod">
        <pc:chgData name="Bruce Parker" userId="5f7df9baab666eed" providerId="LiveId" clId="{D1E91B68-76E6-4B28-A489-679A754E0A14}" dt="2026-01-19T14:15:10.258" v="1654"/>
        <pc:sldMkLst>
          <pc:docMk/>
          <pc:sldMk cId="3377679333" sldId="281"/>
        </pc:sldMkLst>
        <pc:spChg chg="mod">
          <ac:chgData name="Bruce Parker" userId="5f7df9baab666eed" providerId="LiveId" clId="{D1E91B68-76E6-4B28-A489-679A754E0A14}" dt="2026-01-19T13:54:38.412" v="1170" actId="1076"/>
          <ac:spMkLst>
            <pc:docMk/>
            <pc:sldMk cId="3377679333" sldId="281"/>
            <ac:spMk id="8" creationId="{92154824-039E-9F06-D155-2EDEE928D3A4}"/>
          </ac:spMkLst>
        </pc:spChg>
        <pc:picChg chg="add mod">
          <ac:chgData name="Bruce Parker" userId="5f7df9baab666eed" providerId="LiveId" clId="{D1E91B68-76E6-4B28-A489-679A754E0A14}" dt="2026-01-19T14:15:10.258" v="1654"/>
          <ac:picMkLst>
            <pc:docMk/>
            <pc:sldMk cId="3377679333" sldId="281"/>
            <ac:picMk id="7" creationId="{D9692BAF-EB6C-E0B0-5D4C-A5E16EA56757}"/>
          </ac:picMkLst>
        </pc:picChg>
      </pc:sldChg>
      <pc:sldChg chg="addSp modSp mod">
        <pc:chgData name="Bruce Parker" userId="5f7df9baab666eed" providerId="LiveId" clId="{D1E91B68-76E6-4B28-A489-679A754E0A14}" dt="2026-01-19T15:54:22.038" v="3434" actId="20577"/>
        <pc:sldMkLst>
          <pc:docMk/>
          <pc:sldMk cId="2858665511" sldId="282"/>
        </pc:sldMkLst>
        <pc:spChg chg="mod">
          <ac:chgData name="Bruce Parker" userId="5f7df9baab666eed" providerId="LiveId" clId="{D1E91B68-76E6-4B28-A489-679A754E0A14}" dt="2026-01-19T15:54:22.038" v="3434" actId="20577"/>
          <ac:spMkLst>
            <pc:docMk/>
            <pc:sldMk cId="2858665511" sldId="282"/>
            <ac:spMk id="8" creationId="{2B3A974A-3ECB-2749-98BE-8C2763C288E3}"/>
          </ac:spMkLst>
        </pc:spChg>
        <pc:picChg chg="add mod">
          <ac:chgData name="Bruce Parker" userId="5f7df9baab666eed" providerId="LiveId" clId="{D1E91B68-76E6-4B28-A489-679A754E0A14}" dt="2026-01-19T14:15:49.634" v="1657" actId="1076"/>
          <ac:picMkLst>
            <pc:docMk/>
            <pc:sldMk cId="2858665511" sldId="282"/>
            <ac:picMk id="12" creationId="{8C16CA8A-65D1-8BAC-AEFF-95F8C783FA67}"/>
          </ac:picMkLst>
        </pc:picChg>
      </pc:sldChg>
      <pc:sldChg chg="addSp modSp del mod">
        <pc:chgData name="Bruce Parker" userId="5f7df9baab666eed" providerId="LiveId" clId="{D1E91B68-76E6-4B28-A489-679A754E0A14}" dt="2026-01-19T14:27:26.090" v="1677" actId="47"/>
        <pc:sldMkLst>
          <pc:docMk/>
          <pc:sldMk cId="2710550724" sldId="283"/>
        </pc:sldMkLst>
        <pc:picChg chg="add mod">
          <ac:chgData name="Bruce Parker" userId="5f7df9baab666eed" providerId="LiveId" clId="{D1E91B68-76E6-4B28-A489-679A754E0A14}" dt="2026-01-19T14:17:10.255" v="1663" actId="1076"/>
          <ac:picMkLst>
            <pc:docMk/>
            <pc:sldMk cId="2710550724" sldId="283"/>
            <ac:picMk id="5" creationId="{110BEDA6-EE87-32AB-6859-2A2A8A2504EC}"/>
          </ac:picMkLst>
        </pc:picChg>
      </pc:sldChg>
      <pc:sldChg chg="del">
        <pc:chgData name="Bruce Parker" userId="5f7df9baab666eed" providerId="LiveId" clId="{D1E91B68-76E6-4B28-A489-679A754E0A14}" dt="2026-01-18T17:47:13.761" v="0" actId="2696"/>
        <pc:sldMkLst>
          <pc:docMk/>
          <pc:sldMk cId="1293807545" sldId="284"/>
        </pc:sldMkLst>
      </pc:sldChg>
      <pc:sldChg chg="addSp delSp modSp add del mod">
        <pc:chgData name="Bruce Parker" userId="5f7df9baab666eed" providerId="LiveId" clId="{D1E91B68-76E6-4B28-A489-679A754E0A14}" dt="2026-01-19T20:14:27.581" v="4927" actId="20577"/>
        <pc:sldMkLst>
          <pc:docMk/>
          <pc:sldMk cId="2072808856" sldId="285"/>
        </pc:sldMkLst>
        <pc:spChg chg="del">
          <ac:chgData name="Bruce Parker" userId="5f7df9baab666eed" providerId="LiveId" clId="{D1E91B68-76E6-4B28-A489-679A754E0A14}" dt="2026-01-19T15:41:05.425" v="3026" actId="478"/>
          <ac:spMkLst>
            <pc:docMk/>
            <pc:sldMk cId="2072808856" sldId="285"/>
            <ac:spMk id="3" creationId="{A74DF66C-B156-86FA-177C-29594A7EE4C7}"/>
          </ac:spMkLst>
        </pc:spChg>
        <pc:spChg chg="del">
          <ac:chgData name="Bruce Parker" userId="5f7df9baab666eed" providerId="LiveId" clId="{D1E91B68-76E6-4B28-A489-679A754E0A14}" dt="2026-01-19T15:41:19.982" v="3030" actId="478"/>
          <ac:spMkLst>
            <pc:docMk/>
            <pc:sldMk cId="2072808856" sldId="285"/>
            <ac:spMk id="5" creationId="{74AE1AAA-3B6F-8C3D-86E6-17011158C3EE}"/>
          </ac:spMkLst>
        </pc:spChg>
        <pc:spChg chg="mod">
          <ac:chgData name="Bruce Parker" userId="5f7df9baab666eed" providerId="LiveId" clId="{D1E91B68-76E6-4B28-A489-679A754E0A14}" dt="2026-01-19T20:14:27.581" v="4927" actId="20577"/>
          <ac:spMkLst>
            <pc:docMk/>
            <pc:sldMk cId="2072808856" sldId="285"/>
            <ac:spMk id="21" creationId="{47C1AB00-A569-CA78-5516-4C4A3847C5F4}"/>
          </ac:spMkLst>
        </pc:spChg>
        <pc:picChg chg="add del">
          <ac:chgData name="Bruce Parker" userId="5f7df9baab666eed" providerId="LiveId" clId="{D1E91B68-76E6-4B28-A489-679A754E0A14}" dt="2026-01-19T15:41:18.469" v="3029" actId="478"/>
          <ac:picMkLst>
            <pc:docMk/>
            <pc:sldMk cId="2072808856" sldId="285"/>
            <ac:picMk id="6" creationId="{9A140DC5-8205-56B5-C14B-747338C5DF90}"/>
          </ac:picMkLst>
        </pc:picChg>
        <pc:picChg chg="del">
          <ac:chgData name="Bruce Parker" userId="5f7df9baab666eed" providerId="LiveId" clId="{D1E91B68-76E6-4B28-A489-679A754E0A14}" dt="2026-01-19T15:41:21.878" v="3031" actId="478"/>
          <ac:picMkLst>
            <pc:docMk/>
            <pc:sldMk cId="2072808856" sldId="285"/>
            <ac:picMk id="10" creationId="{CE848B82-54AB-0550-611C-7145081FCD6C}"/>
          </ac:picMkLst>
        </pc:picChg>
      </pc:sldChg>
      <pc:sldChg chg="addSp delSp modSp mod ord">
        <pc:chgData name="Bruce Parker" userId="5f7df9baab666eed" providerId="LiveId" clId="{D1E91B68-76E6-4B28-A489-679A754E0A14}" dt="2026-01-19T14:28:10.179" v="1679"/>
        <pc:sldMkLst>
          <pc:docMk/>
          <pc:sldMk cId="1151333798" sldId="286"/>
        </pc:sldMkLst>
        <pc:picChg chg="add mod">
          <ac:chgData name="Bruce Parker" userId="5f7df9baab666eed" providerId="LiveId" clId="{D1E91B68-76E6-4B28-A489-679A754E0A14}" dt="2026-01-19T14:18:58.692" v="1666" actId="14100"/>
          <ac:picMkLst>
            <pc:docMk/>
            <pc:sldMk cId="1151333798" sldId="286"/>
            <ac:picMk id="5" creationId="{89C89D45-37FE-A3D1-D595-B035595881C3}"/>
          </ac:picMkLst>
        </pc:picChg>
        <pc:picChg chg="del">
          <ac:chgData name="Bruce Parker" userId="5f7df9baab666eed" providerId="LiveId" clId="{D1E91B68-76E6-4B28-A489-679A754E0A14}" dt="2026-01-19T13:58:14.571" v="1180" actId="478"/>
          <ac:picMkLst>
            <pc:docMk/>
            <pc:sldMk cId="1151333798" sldId="286"/>
            <ac:picMk id="6" creationId="{62B0CF07-B4D9-97A8-CB73-456D8A835E66}"/>
          </ac:picMkLst>
        </pc:picChg>
      </pc:sldChg>
      <pc:sldChg chg="addSp modSp mod ord">
        <pc:chgData name="Bruce Parker" userId="5f7df9baab666eed" providerId="LiveId" clId="{D1E91B68-76E6-4B28-A489-679A754E0A14}" dt="2026-01-19T14:28:10.179" v="1679"/>
        <pc:sldMkLst>
          <pc:docMk/>
          <pc:sldMk cId="1066418887" sldId="287"/>
        </pc:sldMkLst>
        <pc:picChg chg="add mod">
          <ac:chgData name="Bruce Parker" userId="5f7df9baab666eed" providerId="LiveId" clId="{D1E91B68-76E6-4B28-A489-679A754E0A14}" dt="2026-01-19T14:19:35.518" v="1669" actId="1076"/>
          <ac:picMkLst>
            <pc:docMk/>
            <pc:sldMk cId="1066418887" sldId="287"/>
            <ac:picMk id="8" creationId="{EC96FF0A-E13D-1A82-5B41-58190845B1DB}"/>
          </ac:picMkLst>
        </pc:picChg>
      </pc:sldChg>
      <pc:sldChg chg="addSp delSp modSp mod">
        <pc:chgData name="Bruce Parker" userId="5f7df9baab666eed" providerId="LiveId" clId="{D1E91B68-76E6-4B28-A489-679A754E0A14}" dt="2026-01-19T20:34:08.874" v="5493" actId="20577"/>
        <pc:sldMkLst>
          <pc:docMk/>
          <pc:sldMk cId="179766959" sldId="288"/>
        </pc:sldMkLst>
        <pc:spChg chg="add mod">
          <ac:chgData name="Bruce Parker" userId="5f7df9baab666eed" providerId="LiveId" clId="{D1E91B68-76E6-4B28-A489-679A754E0A14}" dt="2026-01-19T15:56:20.280" v="3452" actId="1076"/>
          <ac:spMkLst>
            <pc:docMk/>
            <pc:sldMk cId="179766959" sldId="288"/>
            <ac:spMk id="16" creationId="{F57BB0A7-C3DE-EAE4-A2A4-04CEABBF8789}"/>
          </ac:spMkLst>
        </pc:spChg>
        <pc:spChg chg="mod">
          <ac:chgData name="Bruce Parker" userId="5f7df9baab666eed" providerId="LiveId" clId="{D1E91B68-76E6-4B28-A489-679A754E0A14}" dt="2026-01-19T20:34:08.874" v="5493" actId="20577"/>
          <ac:spMkLst>
            <pc:docMk/>
            <pc:sldMk cId="179766959" sldId="288"/>
            <ac:spMk id="21" creationId="{7BE9211F-360A-AF7F-EF8B-87895528BD8C}"/>
          </ac:spMkLst>
        </pc:spChg>
        <pc:picChg chg="add del mod">
          <ac:chgData name="Bruce Parker" userId="5f7df9baab666eed" providerId="LiveId" clId="{D1E91B68-76E6-4B28-A489-679A754E0A14}" dt="2026-01-19T14:20:34.092" v="1673" actId="478"/>
          <ac:picMkLst>
            <pc:docMk/>
            <pc:sldMk cId="179766959" sldId="288"/>
            <ac:picMk id="4" creationId="{A18BA4D8-6133-3567-62B0-35F0774F24D2}"/>
          </ac:picMkLst>
        </pc:picChg>
        <pc:picChg chg="add del mod">
          <ac:chgData name="Bruce Parker" userId="5f7df9baab666eed" providerId="LiveId" clId="{D1E91B68-76E6-4B28-A489-679A754E0A14}" dt="2026-01-19T14:28:40.983" v="1684" actId="478"/>
          <ac:picMkLst>
            <pc:docMk/>
            <pc:sldMk cId="179766959" sldId="288"/>
            <ac:picMk id="7" creationId="{00DF3C0D-F519-F31D-CE5C-C515DD67FD56}"/>
          </ac:picMkLst>
        </pc:picChg>
        <pc:picChg chg="add del mod">
          <ac:chgData name="Bruce Parker" userId="5f7df9baab666eed" providerId="LiveId" clId="{D1E91B68-76E6-4B28-A489-679A754E0A14}" dt="2026-01-19T14:33:31.801" v="1835" actId="478"/>
          <ac:picMkLst>
            <pc:docMk/>
            <pc:sldMk cId="179766959" sldId="288"/>
            <ac:picMk id="13" creationId="{8DB38040-24B3-2D44-EE06-B7EF740E0AA8}"/>
          </ac:picMkLst>
        </pc:picChg>
        <pc:picChg chg="add mod">
          <ac:chgData name="Bruce Parker" userId="5f7df9baab666eed" providerId="LiveId" clId="{D1E91B68-76E6-4B28-A489-679A754E0A14}" dt="2026-01-19T14:33:42.976" v="1837" actId="1076"/>
          <ac:picMkLst>
            <pc:docMk/>
            <pc:sldMk cId="179766959" sldId="288"/>
            <ac:picMk id="15" creationId="{2D2599AF-B460-3913-EBE3-0374473C8252}"/>
          </ac:picMkLst>
        </pc:picChg>
      </pc:sldChg>
      <pc:sldChg chg="delSp modSp mod">
        <pc:chgData name="Bruce Parker" userId="5f7df9baab666eed" providerId="LiveId" clId="{D1E91B68-76E6-4B28-A489-679A754E0A14}" dt="2026-01-19T15:34:07.521" v="2818" actId="20577"/>
        <pc:sldMkLst>
          <pc:docMk/>
          <pc:sldMk cId="1485420113" sldId="304"/>
        </pc:sldMkLst>
        <pc:spChg chg="mod">
          <ac:chgData name="Bruce Parker" userId="5f7df9baab666eed" providerId="LiveId" clId="{D1E91B68-76E6-4B28-A489-679A754E0A14}" dt="2026-01-19T15:32:50.592" v="2815" actId="20577"/>
          <ac:spMkLst>
            <pc:docMk/>
            <pc:sldMk cId="1485420113" sldId="304"/>
            <ac:spMk id="2" creationId="{E143FB6D-81FB-7DE6-2952-20BCC2DEC9DC}"/>
          </ac:spMkLst>
        </pc:spChg>
        <pc:spChg chg="mod">
          <ac:chgData name="Bruce Parker" userId="5f7df9baab666eed" providerId="LiveId" clId="{D1E91B68-76E6-4B28-A489-679A754E0A14}" dt="2026-01-19T15:34:07.521" v="2818" actId="20577"/>
          <ac:spMkLst>
            <pc:docMk/>
            <pc:sldMk cId="1485420113" sldId="304"/>
            <ac:spMk id="3" creationId="{DB4EDEE6-9A09-3CEB-045D-9DBBF0C5F5F4}"/>
          </ac:spMkLst>
        </pc:spChg>
        <pc:spChg chg="del mod">
          <ac:chgData name="Bruce Parker" userId="5f7df9baab666eed" providerId="LiveId" clId="{D1E91B68-76E6-4B28-A489-679A754E0A14}" dt="2026-01-19T15:24:54.210" v="2759"/>
          <ac:spMkLst>
            <pc:docMk/>
            <pc:sldMk cId="1485420113" sldId="304"/>
            <ac:spMk id="5" creationId="{53631FB6-0564-6729-E775-1D7B50620C96}"/>
          </ac:spMkLst>
        </pc:spChg>
      </pc:sldChg>
      <pc:sldChg chg="addSp delSp modSp new mod ord">
        <pc:chgData name="Bruce Parker" userId="5f7df9baab666eed" providerId="LiveId" clId="{D1E91B68-76E6-4B28-A489-679A754E0A14}" dt="2026-01-19T20:29:35.882" v="5417"/>
        <pc:sldMkLst>
          <pc:docMk/>
          <pc:sldMk cId="3197401185" sldId="305"/>
        </pc:sldMkLst>
        <pc:spChg chg="mod">
          <ac:chgData name="Bruce Parker" userId="5f7df9baab666eed" providerId="LiveId" clId="{D1E91B68-76E6-4B28-A489-679A754E0A14}" dt="2026-01-19T12:30:34.193" v="32" actId="20577"/>
          <ac:spMkLst>
            <pc:docMk/>
            <pc:sldMk cId="3197401185" sldId="305"/>
            <ac:spMk id="2" creationId="{6B968CE1-6CB3-F3E8-E1EA-B4C57F25B4B5}"/>
          </ac:spMkLst>
        </pc:spChg>
        <pc:spChg chg="del">
          <ac:chgData name="Bruce Parker" userId="5f7df9baab666eed" providerId="LiveId" clId="{D1E91B68-76E6-4B28-A489-679A754E0A14}" dt="2026-01-19T12:30:10.276" v="2" actId="22"/>
          <ac:spMkLst>
            <pc:docMk/>
            <pc:sldMk cId="3197401185" sldId="305"/>
            <ac:spMk id="3" creationId="{24EA03C6-B6DB-B661-8B32-7DC7D076B3F4}"/>
          </ac:spMkLst>
        </pc:spChg>
        <pc:spChg chg="add mod">
          <ac:chgData name="Bruce Parker" userId="5f7df9baab666eed" providerId="LiveId" clId="{D1E91B68-76E6-4B28-A489-679A754E0A14}" dt="2026-01-19T20:29:35.882" v="5417"/>
          <ac:spMkLst>
            <pc:docMk/>
            <pc:sldMk cId="3197401185" sldId="305"/>
            <ac:spMk id="6" creationId="{CC8BA6D8-20BC-E1A2-B054-FD9372295954}"/>
          </ac:spMkLst>
        </pc:spChg>
        <pc:spChg chg="add mod">
          <ac:chgData name="Bruce Parker" userId="5f7df9baab666eed" providerId="LiveId" clId="{D1E91B68-76E6-4B28-A489-679A754E0A14}" dt="2026-01-19T19:57:02.750" v="4579" actId="6549"/>
          <ac:spMkLst>
            <pc:docMk/>
            <pc:sldMk cId="3197401185" sldId="305"/>
            <ac:spMk id="7" creationId="{AD5780ED-4941-0859-30F1-53AACDC98571}"/>
          </ac:spMkLst>
        </pc:spChg>
        <pc:spChg chg="add del mod">
          <ac:chgData name="Bruce Parker" userId="5f7df9baab666eed" providerId="LiveId" clId="{D1E91B68-76E6-4B28-A489-679A754E0A14}" dt="2026-01-19T19:41:47.965" v="3564" actId="478"/>
          <ac:spMkLst>
            <pc:docMk/>
            <pc:sldMk cId="3197401185" sldId="305"/>
            <ac:spMk id="9" creationId="{5170E672-E338-C3C5-91FA-46472F337A8D}"/>
          </ac:spMkLst>
        </pc:spChg>
        <pc:picChg chg="add mod ord">
          <ac:chgData name="Bruce Parker" userId="5f7df9baab666eed" providerId="LiveId" clId="{D1E91B68-76E6-4B28-A489-679A754E0A14}" dt="2026-01-19T19:44:14.301" v="3782" actId="1076"/>
          <ac:picMkLst>
            <pc:docMk/>
            <pc:sldMk cId="3197401185" sldId="305"/>
            <ac:picMk id="5" creationId="{FB3B48C7-2A0B-4D56-C327-EC0F56639DE8}"/>
          </ac:picMkLst>
        </pc:picChg>
        <pc:picChg chg="add mod">
          <ac:chgData name="Bruce Parker" userId="5f7df9baab666eed" providerId="LiveId" clId="{D1E91B68-76E6-4B28-A489-679A754E0A14}" dt="2026-01-19T13:44:56.939" v="526"/>
          <ac:picMkLst>
            <pc:docMk/>
            <pc:sldMk cId="3197401185" sldId="305"/>
            <ac:picMk id="8" creationId="{8270C3E9-E490-C8A9-800E-42112AA7FF64}"/>
          </ac:picMkLst>
        </pc:picChg>
      </pc:sldChg>
      <pc:sldChg chg="addSp modSp add del mod ord">
        <pc:chgData name="Bruce Parker" userId="5f7df9baab666eed" providerId="LiveId" clId="{D1E91B68-76E6-4B28-A489-679A754E0A14}" dt="2026-01-19T19:51:04.501" v="4243" actId="47"/>
        <pc:sldMkLst>
          <pc:docMk/>
          <pc:sldMk cId="2954049270" sldId="306"/>
        </pc:sldMkLst>
        <pc:spChg chg="add mod">
          <ac:chgData name="Bruce Parker" userId="5f7df9baab666eed" providerId="LiveId" clId="{D1E91B68-76E6-4B28-A489-679A754E0A14}" dt="2026-01-19T13:45:53.731" v="535" actId="1076"/>
          <ac:spMkLst>
            <pc:docMk/>
            <pc:sldMk cId="2954049270" sldId="306"/>
            <ac:spMk id="3" creationId="{0F91A9D3-FE85-9015-9705-B10BB1D7E9F6}"/>
          </ac:spMkLst>
        </pc:spChg>
        <pc:spChg chg="mod">
          <ac:chgData name="Bruce Parker" userId="5f7df9baab666eed" providerId="LiveId" clId="{D1E91B68-76E6-4B28-A489-679A754E0A14}" dt="2026-01-19T13:48:54.780" v="581" actId="5793"/>
          <ac:spMkLst>
            <pc:docMk/>
            <pc:sldMk cId="2954049270" sldId="306"/>
            <ac:spMk id="6" creationId="{64B199CB-8A5C-A96C-BBDA-DD8A79CB9DA4}"/>
          </ac:spMkLst>
        </pc:spChg>
        <pc:spChg chg="mod">
          <ac:chgData name="Bruce Parker" userId="5f7df9baab666eed" providerId="LiveId" clId="{D1E91B68-76E6-4B28-A489-679A754E0A14}" dt="2026-01-19T13:45:57.432" v="536" actId="6549"/>
          <ac:spMkLst>
            <pc:docMk/>
            <pc:sldMk cId="2954049270" sldId="306"/>
            <ac:spMk id="7" creationId="{C4E5B98E-82A4-F3D8-CFD4-326A20E7E0E4}"/>
          </ac:spMkLst>
        </pc:spChg>
      </pc:sldChg>
      <pc:sldChg chg="addSp modSp add del mod ord">
        <pc:chgData name="Bruce Parker" userId="5f7df9baab666eed" providerId="LiveId" clId="{D1E91B68-76E6-4B28-A489-679A754E0A14}" dt="2026-01-19T19:51:08.059" v="4244" actId="47"/>
        <pc:sldMkLst>
          <pc:docMk/>
          <pc:sldMk cId="1851367044" sldId="307"/>
        </pc:sldMkLst>
        <pc:spChg chg="add mod">
          <ac:chgData name="Bruce Parker" userId="5f7df9baab666eed" providerId="LiveId" clId="{D1E91B68-76E6-4B28-A489-679A754E0A14}" dt="2026-01-19T13:46:49.526" v="551" actId="1076"/>
          <ac:spMkLst>
            <pc:docMk/>
            <pc:sldMk cId="1851367044" sldId="307"/>
            <ac:spMk id="3" creationId="{43860B76-0DED-A987-52A7-EAC883FE66A0}"/>
          </ac:spMkLst>
        </pc:spChg>
        <pc:spChg chg="mod">
          <ac:chgData name="Bruce Parker" userId="5f7df9baab666eed" providerId="LiveId" clId="{D1E91B68-76E6-4B28-A489-679A754E0A14}" dt="2026-01-19T19:40:16.454" v="3563" actId="20577"/>
          <ac:spMkLst>
            <pc:docMk/>
            <pc:sldMk cId="1851367044" sldId="307"/>
            <ac:spMk id="6" creationId="{2532DCF0-7055-3DD7-3E55-94312D5F5BC3}"/>
          </ac:spMkLst>
        </pc:spChg>
        <pc:picChg chg="mod">
          <ac:chgData name="Bruce Parker" userId="5f7df9baab666eed" providerId="LiveId" clId="{D1E91B68-76E6-4B28-A489-679A754E0A14}" dt="2026-01-19T13:46:25.332" v="545" actId="1076"/>
          <ac:picMkLst>
            <pc:docMk/>
            <pc:sldMk cId="1851367044" sldId="307"/>
            <ac:picMk id="5" creationId="{C0F61A72-C09B-27FE-DB5A-10AC43968253}"/>
          </ac:picMkLst>
        </pc:picChg>
      </pc:sldChg>
      <pc:sldChg chg="addSp delSp modSp add mod ord">
        <pc:chgData name="Bruce Parker" userId="5f7df9baab666eed" providerId="LiveId" clId="{D1E91B68-76E6-4B28-A489-679A754E0A14}" dt="2026-01-19T14:28:10.179" v="1679"/>
        <pc:sldMkLst>
          <pc:docMk/>
          <pc:sldMk cId="4211128065" sldId="308"/>
        </pc:sldMkLst>
        <pc:spChg chg="add mod">
          <ac:chgData name="Bruce Parker" userId="5f7df9baab666eed" providerId="LiveId" clId="{D1E91B68-76E6-4B28-A489-679A754E0A14}" dt="2026-01-19T13:57:08.344" v="1174" actId="1076"/>
          <ac:spMkLst>
            <pc:docMk/>
            <pc:sldMk cId="4211128065" sldId="308"/>
            <ac:spMk id="3" creationId="{444191F9-17D7-23CD-1060-13865F7D4A87}"/>
          </ac:spMkLst>
        </pc:spChg>
        <pc:spChg chg="add mod">
          <ac:chgData name="Bruce Parker" userId="5f7df9baab666eed" providerId="LiveId" clId="{D1E91B68-76E6-4B28-A489-679A754E0A14}" dt="2026-01-19T13:57:29.473" v="1179" actId="1076"/>
          <ac:spMkLst>
            <pc:docMk/>
            <pc:sldMk cId="4211128065" sldId="308"/>
            <ac:spMk id="5" creationId="{F12BD496-66AC-DB86-4F50-53746DDA6730}"/>
          </ac:spMkLst>
        </pc:spChg>
        <pc:spChg chg="add mod">
          <ac:chgData name="Bruce Parker" userId="5f7df9baab666eed" providerId="LiveId" clId="{D1E91B68-76E6-4B28-A489-679A754E0A14}" dt="2026-01-19T14:00:55.408" v="1540" actId="20577"/>
          <ac:spMkLst>
            <pc:docMk/>
            <pc:sldMk cId="4211128065" sldId="308"/>
            <ac:spMk id="7" creationId="{D46BA2E8-A443-2CA6-93B3-B145D2CF6F02}"/>
          </ac:spMkLst>
        </pc:spChg>
        <pc:spChg chg="del mod">
          <ac:chgData name="Bruce Parker" userId="5f7df9baab666eed" providerId="LiveId" clId="{D1E91B68-76E6-4B28-A489-679A754E0A14}" dt="2026-01-19T13:58:43.537" v="1195"/>
          <ac:spMkLst>
            <pc:docMk/>
            <pc:sldMk cId="4211128065" sldId="308"/>
            <ac:spMk id="21" creationId="{09DECD9C-6600-6333-E063-472F0645CBC2}"/>
          </ac:spMkLst>
        </pc:spChg>
        <pc:picChg chg="mod">
          <ac:chgData name="Bruce Parker" userId="5f7df9baab666eed" providerId="LiveId" clId="{D1E91B68-76E6-4B28-A489-679A754E0A14}" dt="2026-01-19T13:57:14.971" v="1177" actId="1076"/>
          <ac:picMkLst>
            <pc:docMk/>
            <pc:sldMk cId="4211128065" sldId="308"/>
            <ac:picMk id="4" creationId="{31A3A35F-AFC1-7372-EBB4-D5FAF656D268}"/>
          </ac:picMkLst>
        </pc:picChg>
        <pc:picChg chg="del">
          <ac:chgData name="Bruce Parker" userId="5f7df9baab666eed" providerId="LiveId" clId="{D1E91B68-76E6-4B28-A489-679A754E0A14}" dt="2026-01-19T13:58:20.941" v="1181" actId="478"/>
          <ac:picMkLst>
            <pc:docMk/>
            <pc:sldMk cId="4211128065" sldId="308"/>
            <ac:picMk id="6" creationId="{6E5E36B6-20BA-E586-3949-2C9475B8C19D}"/>
          </ac:picMkLst>
        </pc:picChg>
        <pc:picChg chg="add mod">
          <ac:chgData name="Bruce Parker" userId="5f7df9baab666eed" providerId="LiveId" clId="{D1E91B68-76E6-4B28-A489-679A754E0A14}" dt="2026-01-19T14:19:18.747" v="1667"/>
          <ac:picMkLst>
            <pc:docMk/>
            <pc:sldMk cId="4211128065" sldId="308"/>
            <ac:picMk id="8" creationId="{8E21298A-E826-A8CC-9D48-852E738864B4}"/>
          </ac:picMkLst>
        </pc:picChg>
      </pc:sldChg>
      <pc:sldChg chg="modSp add mod">
        <pc:chgData name="Bruce Parker" userId="5f7df9baab666eed" providerId="LiveId" clId="{D1E91B68-76E6-4B28-A489-679A754E0A14}" dt="2026-01-19T14:05:54.873" v="1637" actId="20577"/>
        <pc:sldMkLst>
          <pc:docMk/>
          <pc:sldMk cId="945398894" sldId="309"/>
        </pc:sldMkLst>
        <pc:spChg chg="mod">
          <ac:chgData name="Bruce Parker" userId="5f7df9baab666eed" providerId="LiveId" clId="{D1E91B68-76E6-4B28-A489-679A754E0A14}" dt="2026-01-19T14:05:54.873" v="1637" actId="20577"/>
          <ac:spMkLst>
            <pc:docMk/>
            <pc:sldMk cId="945398894" sldId="309"/>
            <ac:spMk id="3" creationId="{5CA36205-4418-29A5-114C-205CF2FE7C2E}"/>
          </ac:spMkLst>
        </pc:spChg>
      </pc:sldChg>
      <pc:sldChg chg="add">
        <pc:chgData name="Bruce Parker" userId="5f7df9baab666eed" providerId="LiveId" clId="{D1E91B68-76E6-4B28-A489-679A754E0A14}" dt="2026-01-19T14:05:26.675" v="1629" actId="2890"/>
        <pc:sldMkLst>
          <pc:docMk/>
          <pc:sldMk cId="2910195474" sldId="310"/>
        </pc:sldMkLst>
      </pc:sldChg>
      <pc:sldChg chg="modSp add mod">
        <pc:chgData name="Bruce Parker" userId="5f7df9baab666eed" providerId="LiveId" clId="{D1E91B68-76E6-4B28-A489-679A754E0A14}" dt="2026-01-19T14:06:04.532" v="1639" actId="20577"/>
        <pc:sldMkLst>
          <pc:docMk/>
          <pc:sldMk cId="1864608772" sldId="311"/>
        </pc:sldMkLst>
        <pc:spChg chg="mod">
          <ac:chgData name="Bruce Parker" userId="5f7df9baab666eed" providerId="LiveId" clId="{D1E91B68-76E6-4B28-A489-679A754E0A14}" dt="2026-01-19T14:06:04.532" v="1639" actId="20577"/>
          <ac:spMkLst>
            <pc:docMk/>
            <pc:sldMk cId="1864608772" sldId="311"/>
            <ac:spMk id="3" creationId="{3317A732-00A0-0FC6-7A32-4FA07828BF14}"/>
          </ac:spMkLst>
        </pc:spChg>
      </pc:sldChg>
      <pc:sldChg chg="modSp add mod">
        <pc:chgData name="Bruce Parker" userId="5f7df9baab666eed" providerId="LiveId" clId="{D1E91B68-76E6-4B28-A489-679A754E0A14}" dt="2026-01-19T14:06:01.419" v="1638" actId="20577"/>
        <pc:sldMkLst>
          <pc:docMk/>
          <pc:sldMk cId="918617375" sldId="312"/>
        </pc:sldMkLst>
        <pc:spChg chg="mod">
          <ac:chgData name="Bruce Parker" userId="5f7df9baab666eed" providerId="LiveId" clId="{D1E91B68-76E6-4B28-A489-679A754E0A14}" dt="2026-01-19T14:06:01.419" v="1638" actId="20577"/>
          <ac:spMkLst>
            <pc:docMk/>
            <pc:sldMk cId="918617375" sldId="312"/>
            <ac:spMk id="3" creationId="{E5064B45-2580-DE83-6421-946BE88DA3F1}"/>
          </ac:spMkLst>
        </pc:spChg>
      </pc:sldChg>
      <pc:sldChg chg="modSp add mod ord">
        <pc:chgData name="Bruce Parker" userId="5f7df9baab666eed" providerId="LiveId" clId="{D1E91B68-76E6-4B28-A489-679A754E0A14}" dt="2026-01-19T14:05:47.033" v="1635"/>
        <pc:sldMkLst>
          <pc:docMk/>
          <pc:sldMk cId="2226180459" sldId="313"/>
        </pc:sldMkLst>
        <pc:spChg chg="mod">
          <ac:chgData name="Bruce Parker" userId="5f7df9baab666eed" providerId="LiveId" clId="{D1E91B68-76E6-4B28-A489-679A754E0A14}" dt="2026-01-19T14:05:40.387" v="1633" actId="20577"/>
          <ac:spMkLst>
            <pc:docMk/>
            <pc:sldMk cId="2226180459" sldId="313"/>
            <ac:spMk id="3" creationId="{496E2D72-7146-5741-0D9B-76B89F90FF8E}"/>
          </ac:spMkLst>
        </pc:spChg>
      </pc:sldChg>
      <pc:sldChg chg="add ord">
        <pc:chgData name="Bruce Parker" userId="5f7df9baab666eed" providerId="LiveId" clId="{D1E91B68-76E6-4B28-A489-679A754E0A14}" dt="2026-01-19T15:00:56.954" v="1933"/>
        <pc:sldMkLst>
          <pc:docMk/>
          <pc:sldMk cId="3930418921" sldId="314"/>
        </pc:sldMkLst>
      </pc:sldChg>
      <pc:sldChg chg="modSp add mod">
        <pc:chgData name="Bruce Parker" userId="5f7df9baab666eed" providerId="LiveId" clId="{D1E91B68-76E6-4B28-A489-679A754E0A14}" dt="2026-01-19T15:46:32.647" v="3340"/>
        <pc:sldMkLst>
          <pc:docMk/>
          <pc:sldMk cId="3797872459" sldId="315"/>
        </pc:sldMkLst>
        <pc:spChg chg="mod">
          <ac:chgData name="Bruce Parker" userId="5f7df9baab666eed" providerId="LiveId" clId="{D1E91B68-76E6-4B28-A489-679A754E0A14}" dt="2026-01-19T15:46:32.647" v="3340"/>
          <ac:spMkLst>
            <pc:docMk/>
            <pc:sldMk cId="3797872459" sldId="315"/>
            <ac:spMk id="3" creationId="{2AA5B681-9CDC-65AA-5CBA-AEBB1D5E9ED2}"/>
          </ac:spMkLst>
        </pc:spChg>
      </pc:sldChg>
      <pc:sldChg chg="modSp add mod">
        <pc:chgData name="Bruce Parker" userId="5f7df9baab666eed" providerId="LiveId" clId="{D1E91B68-76E6-4B28-A489-679A754E0A14}" dt="2026-01-19T15:46:00.867" v="3339" actId="6549"/>
        <pc:sldMkLst>
          <pc:docMk/>
          <pc:sldMk cId="1194926219" sldId="316"/>
        </pc:sldMkLst>
        <pc:spChg chg="mod">
          <ac:chgData name="Bruce Parker" userId="5f7df9baab666eed" providerId="LiveId" clId="{D1E91B68-76E6-4B28-A489-679A754E0A14}" dt="2026-01-19T15:46:00.867" v="3339" actId="6549"/>
          <ac:spMkLst>
            <pc:docMk/>
            <pc:sldMk cId="1194926219" sldId="316"/>
            <ac:spMk id="3" creationId="{446B80E0-823D-DC04-8504-8D01B1545FAA}"/>
          </ac:spMkLst>
        </pc:spChg>
      </pc:sldChg>
      <pc:sldChg chg="modSp add mod">
        <pc:chgData name="Bruce Parker" userId="5f7df9baab666eed" providerId="LiveId" clId="{D1E91B68-76E6-4B28-A489-679A754E0A14}" dt="2026-01-19T20:32:37.154" v="5485" actId="6549"/>
        <pc:sldMkLst>
          <pc:docMk/>
          <pc:sldMk cId="2131349988" sldId="317"/>
        </pc:sldMkLst>
        <pc:spChg chg="mod">
          <ac:chgData name="Bruce Parker" userId="5f7df9baab666eed" providerId="LiveId" clId="{D1E91B68-76E6-4B28-A489-679A754E0A14}" dt="2026-01-19T20:32:37.154" v="5485" actId="6549"/>
          <ac:spMkLst>
            <pc:docMk/>
            <pc:sldMk cId="2131349988" sldId="317"/>
            <ac:spMk id="21" creationId="{1741E02E-4671-7DDA-7F60-33C1888567A4}"/>
          </ac:spMkLst>
        </pc:spChg>
      </pc:sldChg>
      <pc:sldChg chg="modSp add mod">
        <pc:chgData name="Bruce Parker" userId="5f7df9baab666eed" providerId="LiveId" clId="{D1E91B68-76E6-4B28-A489-679A754E0A14}" dt="2026-01-19T15:41:37.390" v="3033" actId="1076"/>
        <pc:sldMkLst>
          <pc:docMk/>
          <pc:sldMk cId="1405989675" sldId="318"/>
        </pc:sldMkLst>
        <pc:spChg chg="mod">
          <ac:chgData name="Bruce Parker" userId="5f7df9baab666eed" providerId="LiveId" clId="{D1E91B68-76E6-4B28-A489-679A754E0A14}" dt="2026-01-19T15:41:37.390" v="3033" actId="1076"/>
          <ac:spMkLst>
            <pc:docMk/>
            <pc:sldMk cId="1405989675" sldId="318"/>
            <ac:spMk id="21" creationId="{AE3A0F8C-C012-435E-86C5-A22411BD4831}"/>
          </ac:spMkLst>
        </pc:spChg>
      </pc:sldChg>
      <pc:sldChg chg="modSp new mod">
        <pc:chgData name="Bruce Parker" userId="5f7df9baab666eed" providerId="LiveId" clId="{D1E91B68-76E6-4B28-A489-679A754E0A14}" dt="2026-01-19T15:57:32.439" v="3488" actId="20577"/>
        <pc:sldMkLst>
          <pc:docMk/>
          <pc:sldMk cId="148386852" sldId="319"/>
        </pc:sldMkLst>
        <pc:spChg chg="mod">
          <ac:chgData name="Bruce Parker" userId="5f7df9baab666eed" providerId="LiveId" clId="{D1E91B68-76E6-4B28-A489-679A754E0A14}" dt="2026-01-19T15:57:32.439" v="3488" actId="20577"/>
          <ac:spMkLst>
            <pc:docMk/>
            <pc:sldMk cId="148386852" sldId="319"/>
            <ac:spMk id="2" creationId="{E9BC9555-42FE-0CE6-6363-AA29BF29C7DA}"/>
          </ac:spMkLst>
        </pc:spChg>
      </pc:sldChg>
      <pc:sldChg chg="addSp modSp add mod">
        <pc:chgData name="Bruce Parker" userId="5f7df9baab666eed" providerId="LiveId" clId="{D1E91B68-76E6-4B28-A489-679A754E0A14}" dt="2026-01-19T19:57:26.398" v="4580"/>
        <pc:sldMkLst>
          <pc:docMk/>
          <pc:sldMk cId="1783523613" sldId="320"/>
        </pc:sldMkLst>
        <pc:spChg chg="add mod">
          <ac:chgData name="Bruce Parker" userId="5f7df9baab666eed" providerId="LiveId" clId="{D1E91B68-76E6-4B28-A489-679A754E0A14}" dt="2026-01-19T19:48:37.785" v="4220" actId="1076"/>
          <ac:spMkLst>
            <pc:docMk/>
            <pc:sldMk cId="1783523613" sldId="320"/>
            <ac:spMk id="3" creationId="{5B0C28BA-183F-BA09-5874-0843634F0DA6}"/>
          </ac:spMkLst>
        </pc:spChg>
        <pc:spChg chg="mod">
          <ac:chgData name="Bruce Parker" userId="5f7df9baab666eed" providerId="LiveId" clId="{D1E91B68-76E6-4B28-A489-679A754E0A14}" dt="2026-01-19T19:50:21.924" v="4236" actId="5793"/>
          <ac:spMkLst>
            <pc:docMk/>
            <pc:sldMk cId="1783523613" sldId="320"/>
            <ac:spMk id="6" creationId="{E6893346-B0A2-97B3-B6C3-3E7493885A08}"/>
          </ac:spMkLst>
        </pc:spChg>
        <pc:spChg chg="mod">
          <ac:chgData name="Bruce Parker" userId="5f7df9baab666eed" providerId="LiveId" clId="{D1E91B68-76E6-4B28-A489-679A754E0A14}" dt="2026-01-19T19:57:26.398" v="4580"/>
          <ac:spMkLst>
            <pc:docMk/>
            <pc:sldMk cId="1783523613" sldId="320"/>
            <ac:spMk id="7" creationId="{7F7DC00C-2E1E-7A16-B6C2-90CBC12F61CB}"/>
          </ac:spMkLst>
        </pc:spChg>
        <pc:picChg chg="mod">
          <ac:chgData name="Bruce Parker" userId="5f7df9baab666eed" providerId="LiveId" clId="{D1E91B68-76E6-4B28-A489-679A754E0A14}" dt="2026-01-19T19:48:27.379" v="4219" actId="1076"/>
          <ac:picMkLst>
            <pc:docMk/>
            <pc:sldMk cId="1783523613" sldId="320"/>
            <ac:picMk id="5" creationId="{75A8A407-1E40-24B0-FD2A-DBEC71FC536D}"/>
          </ac:picMkLst>
        </pc:picChg>
      </pc:sldChg>
      <pc:sldChg chg="addSp modSp add mod">
        <pc:chgData name="Bruce Parker" userId="5f7df9baab666eed" providerId="LiveId" clId="{D1E91B68-76E6-4B28-A489-679A754E0A14}" dt="2026-01-19T20:04:17.470" v="4805" actId="20577"/>
        <pc:sldMkLst>
          <pc:docMk/>
          <pc:sldMk cId="185433892" sldId="321"/>
        </pc:sldMkLst>
        <pc:spChg chg="add mod">
          <ac:chgData name="Bruce Parker" userId="5f7df9baab666eed" providerId="LiveId" clId="{D1E91B68-76E6-4B28-A489-679A754E0A14}" dt="2026-01-19T19:48:46.337" v="4222" actId="1076"/>
          <ac:spMkLst>
            <pc:docMk/>
            <pc:sldMk cId="185433892" sldId="321"/>
            <ac:spMk id="3" creationId="{8FBC628D-A11A-30B8-4FBE-180562440313}"/>
          </ac:spMkLst>
        </pc:spChg>
        <pc:spChg chg="mod">
          <ac:chgData name="Bruce Parker" userId="5f7df9baab666eed" providerId="LiveId" clId="{D1E91B68-76E6-4B28-A489-679A754E0A14}" dt="2026-01-19T20:01:20.691" v="4650" actId="5793"/>
          <ac:spMkLst>
            <pc:docMk/>
            <pc:sldMk cId="185433892" sldId="321"/>
            <ac:spMk id="6" creationId="{C5F1C0A5-1C3D-5CD6-78EA-35CEAF89D69A}"/>
          </ac:spMkLst>
        </pc:spChg>
        <pc:spChg chg="mod">
          <ac:chgData name="Bruce Parker" userId="5f7df9baab666eed" providerId="LiveId" clId="{D1E91B68-76E6-4B28-A489-679A754E0A14}" dt="2026-01-19T20:04:17.470" v="4805" actId="20577"/>
          <ac:spMkLst>
            <pc:docMk/>
            <pc:sldMk cId="185433892" sldId="321"/>
            <ac:spMk id="7" creationId="{C8E8C216-D4CB-1386-FAB9-FFC5D1CD9E35}"/>
          </ac:spMkLst>
        </pc:spChg>
      </pc:sldChg>
      <pc:sldChg chg="addSp modSp add mod">
        <pc:chgData name="Bruce Parker" userId="5f7df9baab666eed" providerId="LiveId" clId="{D1E91B68-76E6-4B28-A489-679A754E0A14}" dt="2026-01-19T20:11:10.516" v="4872" actId="1076"/>
        <pc:sldMkLst>
          <pc:docMk/>
          <pc:sldMk cId="2058138955" sldId="322"/>
        </pc:sldMkLst>
        <pc:spChg chg="add mod">
          <ac:chgData name="Bruce Parker" userId="5f7df9baab666eed" providerId="LiveId" clId="{D1E91B68-76E6-4B28-A489-679A754E0A14}" dt="2026-01-19T19:49:19.318" v="4226" actId="1076"/>
          <ac:spMkLst>
            <pc:docMk/>
            <pc:sldMk cId="2058138955" sldId="322"/>
            <ac:spMk id="4" creationId="{19B50DCF-F4DC-6D6E-5118-5AB3027686C7}"/>
          </ac:spMkLst>
        </pc:spChg>
        <pc:spChg chg="mod">
          <ac:chgData name="Bruce Parker" userId="5f7df9baab666eed" providerId="LiveId" clId="{D1E91B68-76E6-4B28-A489-679A754E0A14}" dt="2026-01-19T20:11:10.516" v="4872" actId="1076"/>
          <ac:spMkLst>
            <pc:docMk/>
            <pc:sldMk cId="2058138955" sldId="322"/>
            <ac:spMk id="6" creationId="{A7977007-11A7-E31E-57D0-B81733802655}"/>
          </ac:spMkLst>
        </pc:spChg>
        <pc:spChg chg="mod">
          <ac:chgData name="Bruce Parker" userId="5f7df9baab666eed" providerId="LiveId" clId="{D1E91B68-76E6-4B28-A489-679A754E0A14}" dt="2026-01-19T20:04:46.445" v="4806"/>
          <ac:spMkLst>
            <pc:docMk/>
            <pc:sldMk cId="2058138955" sldId="322"/>
            <ac:spMk id="7" creationId="{E86E470C-3182-2516-E1B6-2D38AB7DCDEC}"/>
          </ac:spMkLst>
        </pc:spChg>
        <pc:picChg chg="add mod">
          <ac:chgData name="Bruce Parker" userId="5f7df9baab666eed" providerId="LiveId" clId="{D1E91B68-76E6-4B28-A489-679A754E0A14}" dt="2026-01-19T19:48:59.016" v="4224"/>
          <ac:picMkLst>
            <pc:docMk/>
            <pc:sldMk cId="2058138955" sldId="322"/>
            <ac:picMk id="3" creationId="{754B48A0-9854-9164-D8A1-6EE5F4B46BE7}"/>
          </ac:picMkLst>
        </pc:picChg>
      </pc:sldChg>
      <pc:sldChg chg="modSp add del mod">
        <pc:chgData name="Bruce Parker" userId="5f7df9baab666eed" providerId="LiveId" clId="{D1E91B68-76E6-4B28-A489-679A754E0A14}" dt="2026-01-19T19:59:57.308" v="4644" actId="2696"/>
        <pc:sldMkLst>
          <pc:docMk/>
          <pc:sldMk cId="2605547743" sldId="323"/>
        </pc:sldMkLst>
        <pc:spChg chg="mod">
          <ac:chgData name="Bruce Parker" userId="5f7df9baab666eed" providerId="LiveId" clId="{D1E91B68-76E6-4B28-A489-679A754E0A14}" dt="2026-01-19T19:58:07.585" v="4618"/>
          <ac:spMkLst>
            <pc:docMk/>
            <pc:sldMk cId="2605547743" sldId="323"/>
            <ac:spMk id="7" creationId="{7DD4100C-C79F-3C8E-92BA-8E4D7929CBE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29852D-1DA3-425C-8559-A1F5AC08AF06}" type="datetimeFigureOut">
              <a:rPr lang="en-US" smtClean="0"/>
              <a:t>1/19/2026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5CDC25-8F91-48AE-A555-9C530BAA3DEF}" type="slidenum">
              <a:rPr lang="en-US" smtClean="0"/>
              <a:t>‹#›</a:t>
            </a:fld>
            <a:endParaRPr lang="en-US"/>
          </a:p>
        </p:txBody>
      </p:sp>
    </p:spTree>
    <p:extLst>
      <p:ext uri="{BB962C8B-B14F-4D97-AF65-F5344CB8AC3E}">
        <p14:creationId xmlns:p14="http://schemas.microsoft.com/office/powerpoint/2010/main" val="3333945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B5CDC25-8F91-48AE-A555-9C530BAA3DEF}" type="slidenum">
              <a:rPr lang="en-US" smtClean="0"/>
              <a:t>7</a:t>
            </a:fld>
            <a:endParaRPr lang="en-US"/>
          </a:p>
        </p:txBody>
      </p:sp>
    </p:spTree>
    <p:extLst>
      <p:ext uri="{BB962C8B-B14F-4D97-AF65-F5344CB8AC3E}">
        <p14:creationId xmlns:p14="http://schemas.microsoft.com/office/powerpoint/2010/main" val="1218931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0A3A2E-85B3-EC18-3193-C33D5D3E9F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1AED8D-F444-BF8A-DE0B-7EAE218EE2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F8D21A-C7A9-83B7-C093-2F2E2F752B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5CDB7C-897C-E02E-69B1-7938E50B11DF}"/>
              </a:ext>
            </a:extLst>
          </p:cNvPr>
          <p:cNvSpPr>
            <a:spLocks noGrp="1"/>
          </p:cNvSpPr>
          <p:nvPr>
            <p:ph type="sldNum" sz="quarter" idx="5"/>
          </p:nvPr>
        </p:nvSpPr>
        <p:spPr/>
        <p:txBody>
          <a:bodyPr/>
          <a:lstStyle/>
          <a:p>
            <a:fld id="{3B5CDC25-8F91-48AE-A555-9C530BAA3DEF}" type="slidenum">
              <a:rPr lang="en-US" smtClean="0"/>
              <a:t>8</a:t>
            </a:fld>
            <a:endParaRPr lang="en-US"/>
          </a:p>
        </p:txBody>
      </p:sp>
    </p:spTree>
    <p:extLst>
      <p:ext uri="{BB962C8B-B14F-4D97-AF65-F5344CB8AC3E}">
        <p14:creationId xmlns:p14="http://schemas.microsoft.com/office/powerpoint/2010/main" val="1896520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4778C-23B4-B177-E942-503F3F0CF2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AE2973-0713-828A-1CD6-D3D4DD8286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C1FD1E-7726-8D8F-2593-9C202B09C2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3FC28D-79A9-1BA9-A476-8CB6C9CC5304}"/>
              </a:ext>
            </a:extLst>
          </p:cNvPr>
          <p:cNvSpPr>
            <a:spLocks noGrp="1"/>
          </p:cNvSpPr>
          <p:nvPr>
            <p:ph type="sldNum" sz="quarter" idx="5"/>
          </p:nvPr>
        </p:nvSpPr>
        <p:spPr/>
        <p:txBody>
          <a:bodyPr/>
          <a:lstStyle/>
          <a:p>
            <a:fld id="{3B5CDC25-8F91-48AE-A555-9C530BAA3DEF}" type="slidenum">
              <a:rPr lang="en-US" smtClean="0"/>
              <a:t>9</a:t>
            </a:fld>
            <a:endParaRPr lang="en-US"/>
          </a:p>
        </p:txBody>
      </p:sp>
    </p:spTree>
    <p:extLst>
      <p:ext uri="{BB962C8B-B14F-4D97-AF65-F5344CB8AC3E}">
        <p14:creationId xmlns:p14="http://schemas.microsoft.com/office/powerpoint/2010/main" val="985965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D40C9-C862-47E3-7711-63A9C533CD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153C7F-4C42-9B86-F6AD-201A015AB8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E5E1E1-AC17-5218-CD87-7033C2F24A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DD5933-50E6-A48B-69A8-BB2133336186}"/>
              </a:ext>
            </a:extLst>
          </p:cNvPr>
          <p:cNvSpPr>
            <a:spLocks noGrp="1"/>
          </p:cNvSpPr>
          <p:nvPr>
            <p:ph type="sldNum" sz="quarter" idx="5"/>
          </p:nvPr>
        </p:nvSpPr>
        <p:spPr/>
        <p:txBody>
          <a:bodyPr/>
          <a:lstStyle/>
          <a:p>
            <a:fld id="{3B5CDC25-8F91-48AE-A555-9C530BAA3DEF}" type="slidenum">
              <a:rPr lang="en-US" smtClean="0"/>
              <a:t>10</a:t>
            </a:fld>
            <a:endParaRPr lang="en-US"/>
          </a:p>
        </p:txBody>
      </p:sp>
    </p:spTree>
    <p:extLst>
      <p:ext uri="{BB962C8B-B14F-4D97-AF65-F5344CB8AC3E}">
        <p14:creationId xmlns:p14="http://schemas.microsoft.com/office/powerpoint/2010/main" val="1350991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0C79C-92D4-2D35-7C9D-8891CA7725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3D14A7-3CE4-1961-C58E-9F295210AC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AC2594-EAFD-4849-BC89-33F9E3F767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4F6BCA-0C37-83A5-250C-A7B077278755}"/>
              </a:ext>
            </a:extLst>
          </p:cNvPr>
          <p:cNvSpPr>
            <a:spLocks noGrp="1"/>
          </p:cNvSpPr>
          <p:nvPr>
            <p:ph type="sldNum" sz="quarter" idx="5"/>
          </p:nvPr>
        </p:nvSpPr>
        <p:spPr/>
        <p:txBody>
          <a:bodyPr/>
          <a:lstStyle/>
          <a:p>
            <a:fld id="{3B5CDC25-8F91-48AE-A555-9C530BAA3DEF}" type="slidenum">
              <a:rPr lang="en-US" smtClean="0"/>
              <a:t>11</a:t>
            </a:fld>
            <a:endParaRPr lang="en-US"/>
          </a:p>
        </p:txBody>
      </p:sp>
    </p:spTree>
    <p:extLst>
      <p:ext uri="{BB962C8B-B14F-4D97-AF65-F5344CB8AC3E}">
        <p14:creationId xmlns:p14="http://schemas.microsoft.com/office/powerpoint/2010/main" val="1730343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A1184-2769-13D0-CA30-1FEEB33A11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7954C5-E2C8-FABF-E774-62E6A1B847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A82A30-E5DE-94C0-DFA6-CC26400671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E8FCD8-2FA7-2788-40AD-705F05F6E2D9}"/>
              </a:ext>
            </a:extLst>
          </p:cNvPr>
          <p:cNvSpPr>
            <a:spLocks noGrp="1"/>
          </p:cNvSpPr>
          <p:nvPr>
            <p:ph type="sldNum" sz="quarter" idx="5"/>
          </p:nvPr>
        </p:nvSpPr>
        <p:spPr/>
        <p:txBody>
          <a:bodyPr/>
          <a:lstStyle/>
          <a:p>
            <a:fld id="{3B5CDC25-8F91-48AE-A555-9C530BAA3DEF}" type="slidenum">
              <a:rPr lang="en-US" smtClean="0"/>
              <a:t>12</a:t>
            </a:fld>
            <a:endParaRPr lang="en-US"/>
          </a:p>
        </p:txBody>
      </p:sp>
    </p:spTree>
    <p:extLst>
      <p:ext uri="{BB962C8B-B14F-4D97-AF65-F5344CB8AC3E}">
        <p14:creationId xmlns:p14="http://schemas.microsoft.com/office/powerpoint/2010/main" val="7480398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F0588-D910-EE6A-66C6-234415EA37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0138B6-56F9-E3AB-9090-8178202924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1383B3-2931-D3A4-7F16-304AFBE969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E44E1E-B239-DC3E-2F51-0880F102889B}"/>
              </a:ext>
            </a:extLst>
          </p:cNvPr>
          <p:cNvSpPr>
            <a:spLocks noGrp="1"/>
          </p:cNvSpPr>
          <p:nvPr>
            <p:ph type="sldNum" sz="quarter" idx="5"/>
          </p:nvPr>
        </p:nvSpPr>
        <p:spPr/>
        <p:txBody>
          <a:bodyPr/>
          <a:lstStyle/>
          <a:p>
            <a:fld id="{3B5CDC25-8F91-48AE-A555-9C530BAA3DEF}" type="slidenum">
              <a:rPr lang="en-US" smtClean="0"/>
              <a:t>13</a:t>
            </a:fld>
            <a:endParaRPr lang="en-US"/>
          </a:p>
        </p:txBody>
      </p:sp>
    </p:spTree>
    <p:extLst>
      <p:ext uri="{BB962C8B-B14F-4D97-AF65-F5344CB8AC3E}">
        <p14:creationId xmlns:p14="http://schemas.microsoft.com/office/powerpoint/2010/main" val="32984060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39076-563B-4C4C-FE3A-61D737F9CB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BD60F1-6CC0-F93D-F504-38779F6514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FE746C-7ECF-B356-6367-D64A14C273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E93FAD-87E8-F62E-0919-7C300E5B2379}"/>
              </a:ext>
            </a:extLst>
          </p:cNvPr>
          <p:cNvSpPr>
            <a:spLocks noGrp="1"/>
          </p:cNvSpPr>
          <p:nvPr>
            <p:ph type="sldNum" sz="quarter" idx="5"/>
          </p:nvPr>
        </p:nvSpPr>
        <p:spPr/>
        <p:txBody>
          <a:bodyPr/>
          <a:lstStyle/>
          <a:p>
            <a:fld id="{3B5CDC25-8F91-48AE-A555-9C530BAA3DEF}" type="slidenum">
              <a:rPr lang="en-US" smtClean="0"/>
              <a:t>14</a:t>
            </a:fld>
            <a:endParaRPr lang="en-US"/>
          </a:p>
        </p:txBody>
      </p:sp>
    </p:spTree>
    <p:extLst>
      <p:ext uri="{BB962C8B-B14F-4D97-AF65-F5344CB8AC3E}">
        <p14:creationId xmlns:p14="http://schemas.microsoft.com/office/powerpoint/2010/main" val="30650561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B5CDC25-8F91-48AE-A555-9C530BAA3DEF}" type="slidenum">
              <a:rPr lang="en-US" smtClean="0"/>
              <a:t>33</a:t>
            </a:fld>
            <a:endParaRPr lang="en-US"/>
          </a:p>
        </p:txBody>
      </p:sp>
    </p:spTree>
    <p:extLst>
      <p:ext uri="{BB962C8B-B14F-4D97-AF65-F5344CB8AC3E}">
        <p14:creationId xmlns:p14="http://schemas.microsoft.com/office/powerpoint/2010/main" val="652184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039FF-7232-5FB8-6E97-1DBF57243C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D010EA2-8894-AC29-DBDC-093F86B345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29AE78-AFFF-6AA0-09DC-F5CAD8DDFE1A}"/>
              </a:ext>
            </a:extLst>
          </p:cNvPr>
          <p:cNvSpPr>
            <a:spLocks noGrp="1"/>
          </p:cNvSpPr>
          <p:nvPr>
            <p:ph type="dt" sz="half" idx="10"/>
          </p:nvPr>
        </p:nvSpPr>
        <p:spPr/>
        <p:txBody>
          <a:bodyPr/>
          <a:lstStyle/>
          <a:p>
            <a:fld id="{C7866609-CB50-4340-8142-7A77C53E8A48}" type="datetimeFigureOut">
              <a:rPr lang="en-US" smtClean="0"/>
              <a:t>1/19/2026</a:t>
            </a:fld>
            <a:endParaRPr lang="en-US"/>
          </a:p>
        </p:txBody>
      </p:sp>
      <p:sp>
        <p:nvSpPr>
          <p:cNvPr id="5" name="Footer Placeholder 4">
            <a:extLst>
              <a:ext uri="{FF2B5EF4-FFF2-40B4-BE49-F238E27FC236}">
                <a16:creationId xmlns:a16="http://schemas.microsoft.com/office/drawing/2014/main" id="{2F3B6D4C-CEA4-1C39-BA8C-E6648FAA31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2C3CD0-0DF7-EF83-DFC4-1724B398C64F}"/>
              </a:ext>
            </a:extLst>
          </p:cNvPr>
          <p:cNvSpPr>
            <a:spLocks noGrp="1"/>
          </p:cNvSpPr>
          <p:nvPr>
            <p:ph type="sldNum" sz="quarter" idx="12"/>
          </p:nvPr>
        </p:nvSpPr>
        <p:spPr/>
        <p:txBody>
          <a:bodyPr/>
          <a:lstStyle/>
          <a:p>
            <a:fld id="{186701B0-E465-4A37-9F9B-8C908121854D}" type="slidenum">
              <a:rPr lang="en-US" smtClean="0"/>
              <a:t>‹#›</a:t>
            </a:fld>
            <a:endParaRPr lang="en-US"/>
          </a:p>
        </p:txBody>
      </p:sp>
    </p:spTree>
    <p:extLst>
      <p:ext uri="{BB962C8B-B14F-4D97-AF65-F5344CB8AC3E}">
        <p14:creationId xmlns:p14="http://schemas.microsoft.com/office/powerpoint/2010/main" val="3841241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3B5C4-A4A8-1EB1-500A-3FDECEAA91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E6FA02-D02B-0048-AF48-35F7CB3E41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C91408-0DFD-8B96-84E2-BA2E677E731B}"/>
              </a:ext>
            </a:extLst>
          </p:cNvPr>
          <p:cNvSpPr>
            <a:spLocks noGrp="1"/>
          </p:cNvSpPr>
          <p:nvPr>
            <p:ph type="dt" sz="half" idx="10"/>
          </p:nvPr>
        </p:nvSpPr>
        <p:spPr/>
        <p:txBody>
          <a:bodyPr/>
          <a:lstStyle/>
          <a:p>
            <a:fld id="{C7866609-CB50-4340-8142-7A77C53E8A48}" type="datetimeFigureOut">
              <a:rPr lang="en-US" smtClean="0"/>
              <a:t>1/19/2026</a:t>
            </a:fld>
            <a:endParaRPr lang="en-US"/>
          </a:p>
        </p:txBody>
      </p:sp>
      <p:sp>
        <p:nvSpPr>
          <p:cNvPr id="5" name="Footer Placeholder 4">
            <a:extLst>
              <a:ext uri="{FF2B5EF4-FFF2-40B4-BE49-F238E27FC236}">
                <a16:creationId xmlns:a16="http://schemas.microsoft.com/office/drawing/2014/main" id="{013947AB-2827-A293-0140-0916A0A65A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BFF2C4-6780-E4E0-7DCA-87B84A956965}"/>
              </a:ext>
            </a:extLst>
          </p:cNvPr>
          <p:cNvSpPr>
            <a:spLocks noGrp="1"/>
          </p:cNvSpPr>
          <p:nvPr>
            <p:ph type="sldNum" sz="quarter" idx="12"/>
          </p:nvPr>
        </p:nvSpPr>
        <p:spPr/>
        <p:txBody>
          <a:bodyPr/>
          <a:lstStyle/>
          <a:p>
            <a:fld id="{186701B0-E465-4A37-9F9B-8C908121854D}" type="slidenum">
              <a:rPr lang="en-US" smtClean="0"/>
              <a:t>‹#›</a:t>
            </a:fld>
            <a:endParaRPr lang="en-US"/>
          </a:p>
        </p:txBody>
      </p:sp>
    </p:spTree>
    <p:extLst>
      <p:ext uri="{BB962C8B-B14F-4D97-AF65-F5344CB8AC3E}">
        <p14:creationId xmlns:p14="http://schemas.microsoft.com/office/powerpoint/2010/main" val="592623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61879E-3FF1-C74B-85A1-B0376D164A5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D1E8B1-CD33-1DD9-4DBB-4C8723109B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13B5C5-1F8D-9B6E-3336-933F9C7BE50B}"/>
              </a:ext>
            </a:extLst>
          </p:cNvPr>
          <p:cNvSpPr>
            <a:spLocks noGrp="1"/>
          </p:cNvSpPr>
          <p:nvPr>
            <p:ph type="dt" sz="half" idx="10"/>
          </p:nvPr>
        </p:nvSpPr>
        <p:spPr/>
        <p:txBody>
          <a:bodyPr/>
          <a:lstStyle/>
          <a:p>
            <a:fld id="{C7866609-CB50-4340-8142-7A77C53E8A48}" type="datetimeFigureOut">
              <a:rPr lang="en-US" smtClean="0"/>
              <a:t>1/19/2026</a:t>
            </a:fld>
            <a:endParaRPr lang="en-US"/>
          </a:p>
        </p:txBody>
      </p:sp>
      <p:sp>
        <p:nvSpPr>
          <p:cNvPr id="5" name="Footer Placeholder 4">
            <a:extLst>
              <a:ext uri="{FF2B5EF4-FFF2-40B4-BE49-F238E27FC236}">
                <a16:creationId xmlns:a16="http://schemas.microsoft.com/office/drawing/2014/main" id="{3BAC8DC3-2111-A190-529A-544A9AD380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BA6552-6815-EAF2-47F6-44554E53F29B}"/>
              </a:ext>
            </a:extLst>
          </p:cNvPr>
          <p:cNvSpPr>
            <a:spLocks noGrp="1"/>
          </p:cNvSpPr>
          <p:nvPr>
            <p:ph type="sldNum" sz="quarter" idx="12"/>
          </p:nvPr>
        </p:nvSpPr>
        <p:spPr/>
        <p:txBody>
          <a:bodyPr/>
          <a:lstStyle/>
          <a:p>
            <a:fld id="{186701B0-E465-4A37-9F9B-8C908121854D}" type="slidenum">
              <a:rPr lang="en-US" smtClean="0"/>
              <a:t>‹#›</a:t>
            </a:fld>
            <a:endParaRPr lang="en-US"/>
          </a:p>
        </p:txBody>
      </p:sp>
    </p:spTree>
    <p:extLst>
      <p:ext uri="{BB962C8B-B14F-4D97-AF65-F5344CB8AC3E}">
        <p14:creationId xmlns:p14="http://schemas.microsoft.com/office/powerpoint/2010/main" val="1568795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AC5AC-D399-E499-2588-EC7E462449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1D9841-9A70-49C8-E719-4944AB96D5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AAC456-5A20-8901-C14B-D33F0DF701F7}"/>
              </a:ext>
            </a:extLst>
          </p:cNvPr>
          <p:cNvSpPr>
            <a:spLocks noGrp="1"/>
          </p:cNvSpPr>
          <p:nvPr>
            <p:ph type="dt" sz="half" idx="10"/>
          </p:nvPr>
        </p:nvSpPr>
        <p:spPr/>
        <p:txBody>
          <a:bodyPr/>
          <a:lstStyle/>
          <a:p>
            <a:fld id="{C7866609-CB50-4340-8142-7A77C53E8A48}" type="datetimeFigureOut">
              <a:rPr lang="en-US" smtClean="0"/>
              <a:t>1/19/2026</a:t>
            </a:fld>
            <a:endParaRPr lang="en-US"/>
          </a:p>
        </p:txBody>
      </p:sp>
      <p:sp>
        <p:nvSpPr>
          <p:cNvPr id="5" name="Footer Placeholder 4">
            <a:extLst>
              <a:ext uri="{FF2B5EF4-FFF2-40B4-BE49-F238E27FC236}">
                <a16:creationId xmlns:a16="http://schemas.microsoft.com/office/drawing/2014/main" id="{F1535E75-B6F7-7AF0-69BF-27317D5755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DD9BFC-692D-DCF5-E1F5-DCAC03ECA13F}"/>
              </a:ext>
            </a:extLst>
          </p:cNvPr>
          <p:cNvSpPr>
            <a:spLocks noGrp="1"/>
          </p:cNvSpPr>
          <p:nvPr>
            <p:ph type="sldNum" sz="quarter" idx="12"/>
          </p:nvPr>
        </p:nvSpPr>
        <p:spPr/>
        <p:txBody>
          <a:bodyPr/>
          <a:lstStyle/>
          <a:p>
            <a:fld id="{186701B0-E465-4A37-9F9B-8C908121854D}" type="slidenum">
              <a:rPr lang="en-US" smtClean="0"/>
              <a:t>‹#›</a:t>
            </a:fld>
            <a:endParaRPr lang="en-US"/>
          </a:p>
        </p:txBody>
      </p:sp>
    </p:spTree>
    <p:extLst>
      <p:ext uri="{BB962C8B-B14F-4D97-AF65-F5344CB8AC3E}">
        <p14:creationId xmlns:p14="http://schemas.microsoft.com/office/powerpoint/2010/main" val="579535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FF860-B409-2073-F7CF-34DE1DFB86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D0A65C-1436-3ABA-F082-D182D3F928D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542EF7-D662-9A0C-83A4-3D9EC201D38A}"/>
              </a:ext>
            </a:extLst>
          </p:cNvPr>
          <p:cNvSpPr>
            <a:spLocks noGrp="1"/>
          </p:cNvSpPr>
          <p:nvPr>
            <p:ph type="dt" sz="half" idx="10"/>
          </p:nvPr>
        </p:nvSpPr>
        <p:spPr/>
        <p:txBody>
          <a:bodyPr/>
          <a:lstStyle/>
          <a:p>
            <a:fld id="{C7866609-CB50-4340-8142-7A77C53E8A48}" type="datetimeFigureOut">
              <a:rPr lang="en-US" smtClean="0"/>
              <a:t>1/19/2026</a:t>
            </a:fld>
            <a:endParaRPr lang="en-US"/>
          </a:p>
        </p:txBody>
      </p:sp>
      <p:sp>
        <p:nvSpPr>
          <p:cNvPr id="5" name="Footer Placeholder 4">
            <a:extLst>
              <a:ext uri="{FF2B5EF4-FFF2-40B4-BE49-F238E27FC236}">
                <a16:creationId xmlns:a16="http://schemas.microsoft.com/office/drawing/2014/main" id="{56FAE1D6-3552-06C9-5E7E-D3ABFD047D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65BF1A-433A-654D-E873-A22369BB76CA}"/>
              </a:ext>
            </a:extLst>
          </p:cNvPr>
          <p:cNvSpPr>
            <a:spLocks noGrp="1"/>
          </p:cNvSpPr>
          <p:nvPr>
            <p:ph type="sldNum" sz="quarter" idx="12"/>
          </p:nvPr>
        </p:nvSpPr>
        <p:spPr/>
        <p:txBody>
          <a:bodyPr/>
          <a:lstStyle/>
          <a:p>
            <a:fld id="{186701B0-E465-4A37-9F9B-8C908121854D}" type="slidenum">
              <a:rPr lang="en-US" smtClean="0"/>
              <a:t>‹#›</a:t>
            </a:fld>
            <a:endParaRPr lang="en-US"/>
          </a:p>
        </p:txBody>
      </p:sp>
    </p:spTree>
    <p:extLst>
      <p:ext uri="{BB962C8B-B14F-4D97-AF65-F5344CB8AC3E}">
        <p14:creationId xmlns:p14="http://schemas.microsoft.com/office/powerpoint/2010/main" val="1506707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80E4A-B684-F11E-FFB5-913785322C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4C2177-76B9-3D70-AA46-25454274F74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179A87-5D9A-FC05-5DF9-CC17FF93AE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0916632-22D1-416E-8FB6-1259189B4D1D}"/>
              </a:ext>
            </a:extLst>
          </p:cNvPr>
          <p:cNvSpPr>
            <a:spLocks noGrp="1"/>
          </p:cNvSpPr>
          <p:nvPr>
            <p:ph type="dt" sz="half" idx="10"/>
          </p:nvPr>
        </p:nvSpPr>
        <p:spPr/>
        <p:txBody>
          <a:bodyPr/>
          <a:lstStyle/>
          <a:p>
            <a:fld id="{C7866609-CB50-4340-8142-7A77C53E8A48}" type="datetimeFigureOut">
              <a:rPr lang="en-US" smtClean="0"/>
              <a:t>1/19/2026</a:t>
            </a:fld>
            <a:endParaRPr lang="en-US"/>
          </a:p>
        </p:txBody>
      </p:sp>
      <p:sp>
        <p:nvSpPr>
          <p:cNvPr id="6" name="Footer Placeholder 5">
            <a:extLst>
              <a:ext uri="{FF2B5EF4-FFF2-40B4-BE49-F238E27FC236}">
                <a16:creationId xmlns:a16="http://schemas.microsoft.com/office/drawing/2014/main" id="{B2BEFCD1-1B45-0BC0-7949-35F6219A77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1BC13B-CF1E-B77D-A9E9-A18821BF3D47}"/>
              </a:ext>
            </a:extLst>
          </p:cNvPr>
          <p:cNvSpPr>
            <a:spLocks noGrp="1"/>
          </p:cNvSpPr>
          <p:nvPr>
            <p:ph type="sldNum" sz="quarter" idx="12"/>
          </p:nvPr>
        </p:nvSpPr>
        <p:spPr/>
        <p:txBody>
          <a:bodyPr/>
          <a:lstStyle/>
          <a:p>
            <a:fld id="{186701B0-E465-4A37-9F9B-8C908121854D}" type="slidenum">
              <a:rPr lang="en-US" smtClean="0"/>
              <a:t>‹#›</a:t>
            </a:fld>
            <a:endParaRPr lang="en-US"/>
          </a:p>
        </p:txBody>
      </p:sp>
    </p:spTree>
    <p:extLst>
      <p:ext uri="{BB962C8B-B14F-4D97-AF65-F5344CB8AC3E}">
        <p14:creationId xmlns:p14="http://schemas.microsoft.com/office/powerpoint/2010/main" val="3536421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87C87-009F-F89D-5FD6-1DC605A1AE2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7B125E-4906-F83D-B44B-FE65F3E18E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581AC8-BDA1-BEA5-0E37-A8357E53A5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F37EA51-5221-01C9-C65B-5097FCE58A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32E04EC-57AE-4CAB-AFA1-37B344F9ADF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5871F00-0EB2-1BA2-23CE-41EAB25B81A9}"/>
              </a:ext>
            </a:extLst>
          </p:cNvPr>
          <p:cNvSpPr>
            <a:spLocks noGrp="1"/>
          </p:cNvSpPr>
          <p:nvPr>
            <p:ph type="dt" sz="half" idx="10"/>
          </p:nvPr>
        </p:nvSpPr>
        <p:spPr/>
        <p:txBody>
          <a:bodyPr/>
          <a:lstStyle/>
          <a:p>
            <a:fld id="{C7866609-CB50-4340-8142-7A77C53E8A48}" type="datetimeFigureOut">
              <a:rPr lang="en-US" smtClean="0"/>
              <a:t>1/19/2026</a:t>
            </a:fld>
            <a:endParaRPr lang="en-US"/>
          </a:p>
        </p:txBody>
      </p:sp>
      <p:sp>
        <p:nvSpPr>
          <p:cNvPr id="8" name="Footer Placeholder 7">
            <a:extLst>
              <a:ext uri="{FF2B5EF4-FFF2-40B4-BE49-F238E27FC236}">
                <a16:creationId xmlns:a16="http://schemas.microsoft.com/office/drawing/2014/main" id="{6BADB152-FBF0-FA5B-1B94-72C6BF25FD3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0F12D74-1C3F-1B26-BF2E-79001A64D6BB}"/>
              </a:ext>
            </a:extLst>
          </p:cNvPr>
          <p:cNvSpPr>
            <a:spLocks noGrp="1"/>
          </p:cNvSpPr>
          <p:nvPr>
            <p:ph type="sldNum" sz="quarter" idx="12"/>
          </p:nvPr>
        </p:nvSpPr>
        <p:spPr/>
        <p:txBody>
          <a:bodyPr/>
          <a:lstStyle/>
          <a:p>
            <a:fld id="{186701B0-E465-4A37-9F9B-8C908121854D}" type="slidenum">
              <a:rPr lang="en-US" smtClean="0"/>
              <a:t>‹#›</a:t>
            </a:fld>
            <a:endParaRPr lang="en-US"/>
          </a:p>
        </p:txBody>
      </p:sp>
    </p:spTree>
    <p:extLst>
      <p:ext uri="{BB962C8B-B14F-4D97-AF65-F5344CB8AC3E}">
        <p14:creationId xmlns:p14="http://schemas.microsoft.com/office/powerpoint/2010/main" val="2693937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BE4B5-941F-EC71-11DB-2D8B80D9744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A378AA5-33D1-8054-4B9B-5FF651481F09}"/>
              </a:ext>
            </a:extLst>
          </p:cNvPr>
          <p:cNvSpPr>
            <a:spLocks noGrp="1"/>
          </p:cNvSpPr>
          <p:nvPr>
            <p:ph type="dt" sz="half" idx="10"/>
          </p:nvPr>
        </p:nvSpPr>
        <p:spPr/>
        <p:txBody>
          <a:bodyPr/>
          <a:lstStyle/>
          <a:p>
            <a:fld id="{C7866609-CB50-4340-8142-7A77C53E8A48}" type="datetimeFigureOut">
              <a:rPr lang="en-US" smtClean="0"/>
              <a:t>1/19/2026</a:t>
            </a:fld>
            <a:endParaRPr lang="en-US"/>
          </a:p>
        </p:txBody>
      </p:sp>
      <p:sp>
        <p:nvSpPr>
          <p:cNvPr id="4" name="Footer Placeholder 3">
            <a:extLst>
              <a:ext uri="{FF2B5EF4-FFF2-40B4-BE49-F238E27FC236}">
                <a16:creationId xmlns:a16="http://schemas.microsoft.com/office/drawing/2014/main" id="{CC28EA22-FA66-7772-C539-7BECFBF825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D456E4C-F8FD-FCBB-D655-C03300428CD9}"/>
              </a:ext>
            </a:extLst>
          </p:cNvPr>
          <p:cNvSpPr>
            <a:spLocks noGrp="1"/>
          </p:cNvSpPr>
          <p:nvPr>
            <p:ph type="sldNum" sz="quarter" idx="12"/>
          </p:nvPr>
        </p:nvSpPr>
        <p:spPr/>
        <p:txBody>
          <a:bodyPr/>
          <a:lstStyle/>
          <a:p>
            <a:fld id="{186701B0-E465-4A37-9F9B-8C908121854D}" type="slidenum">
              <a:rPr lang="en-US" smtClean="0"/>
              <a:t>‹#›</a:t>
            </a:fld>
            <a:endParaRPr lang="en-US"/>
          </a:p>
        </p:txBody>
      </p:sp>
    </p:spTree>
    <p:extLst>
      <p:ext uri="{BB962C8B-B14F-4D97-AF65-F5344CB8AC3E}">
        <p14:creationId xmlns:p14="http://schemas.microsoft.com/office/powerpoint/2010/main" val="735485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856BA7-3AFF-C25E-C481-03290C4890DB}"/>
              </a:ext>
            </a:extLst>
          </p:cNvPr>
          <p:cNvSpPr>
            <a:spLocks noGrp="1"/>
          </p:cNvSpPr>
          <p:nvPr>
            <p:ph type="dt" sz="half" idx="10"/>
          </p:nvPr>
        </p:nvSpPr>
        <p:spPr/>
        <p:txBody>
          <a:bodyPr/>
          <a:lstStyle/>
          <a:p>
            <a:fld id="{C7866609-CB50-4340-8142-7A77C53E8A48}" type="datetimeFigureOut">
              <a:rPr lang="en-US" smtClean="0"/>
              <a:t>1/19/2026</a:t>
            </a:fld>
            <a:endParaRPr lang="en-US"/>
          </a:p>
        </p:txBody>
      </p:sp>
      <p:sp>
        <p:nvSpPr>
          <p:cNvPr id="3" name="Footer Placeholder 2">
            <a:extLst>
              <a:ext uri="{FF2B5EF4-FFF2-40B4-BE49-F238E27FC236}">
                <a16:creationId xmlns:a16="http://schemas.microsoft.com/office/drawing/2014/main" id="{3ABC1A78-EFE6-209E-6A73-C6F7D4A94C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4A76FA9-C825-CBBC-90F5-2D611FCA9C58}"/>
              </a:ext>
            </a:extLst>
          </p:cNvPr>
          <p:cNvSpPr>
            <a:spLocks noGrp="1"/>
          </p:cNvSpPr>
          <p:nvPr>
            <p:ph type="sldNum" sz="quarter" idx="12"/>
          </p:nvPr>
        </p:nvSpPr>
        <p:spPr/>
        <p:txBody>
          <a:bodyPr/>
          <a:lstStyle/>
          <a:p>
            <a:fld id="{186701B0-E465-4A37-9F9B-8C908121854D}" type="slidenum">
              <a:rPr lang="en-US" smtClean="0"/>
              <a:t>‹#›</a:t>
            </a:fld>
            <a:endParaRPr lang="en-US"/>
          </a:p>
        </p:txBody>
      </p:sp>
    </p:spTree>
    <p:extLst>
      <p:ext uri="{BB962C8B-B14F-4D97-AF65-F5344CB8AC3E}">
        <p14:creationId xmlns:p14="http://schemas.microsoft.com/office/powerpoint/2010/main" val="2190667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C8F60-F8FA-F2AD-7FFE-C15346F0D6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A74EC2-597F-819A-6DED-B19E893E5C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CCA93A-7369-5FF2-6EA0-0F27666B6C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C92DE0-076D-B1AE-B02B-D2E74E7E5029}"/>
              </a:ext>
            </a:extLst>
          </p:cNvPr>
          <p:cNvSpPr>
            <a:spLocks noGrp="1"/>
          </p:cNvSpPr>
          <p:nvPr>
            <p:ph type="dt" sz="half" idx="10"/>
          </p:nvPr>
        </p:nvSpPr>
        <p:spPr/>
        <p:txBody>
          <a:bodyPr/>
          <a:lstStyle/>
          <a:p>
            <a:fld id="{C7866609-CB50-4340-8142-7A77C53E8A48}" type="datetimeFigureOut">
              <a:rPr lang="en-US" smtClean="0"/>
              <a:t>1/19/2026</a:t>
            </a:fld>
            <a:endParaRPr lang="en-US"/>
          </a:p>
        </p:txBody>
      </p:sp>
      <p:sp>
        <p:nvSpPr>
          <p:cNvPr id="6" name="Footer Placeholder 5">
            <a:extLst>
              <a:ext uri="{FF2B5EF4-FFF2-40B4-BE49-F238E27FC236}">
                <a16:creationId xmlns:a16="http://schemas.microsoft.com/office/drawing/2014/main" id="{9C3AC019-AD04-F8B8-A80B-6BCD308D98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3B3689-E10A-B2E3-1A32-95EE335F5053}"/>
              </a:ext>
            </a:extLst>
          </p:cNvPr>
          <p:cNvSpPr>
            <a:spLocks noGrp="1"/>
          </p:cNvSpPr>
          <p:nvPr>
            <p:ph type="sldNum" sz="quarter" idx="12"/>
          </p:nvPr>
        </p:nvSpPr>
        <p:spPr/>
        <p:txBody>
          <a:bodyPr/>
          <a:lstStyle/>
          <a:p>
            <a:fld id="{186701B0-E465-4A37-9F9B-8C908121854D}" type="slidenum">
              <a:rPr lang="en-US" smtClean="0"/>
              <a:t>‹#›</a:t>
            </a:fld>
            <a:endParaRPr lang="en-US"/>
          </a:p>
        </p:txBody>
      </p:sp>
    </p:spTree>
    <p:extLst>
      <p:ext uri="{BB962C8B-B14F-4D97-AF65-F5344CB8AC3E}">
        <p14:creationId xmlns:p14="http://schemas.microsoft.com/office/powerpoint/2010/main" val="1330594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665C3-ACC0-6326-42AD-37F34406A5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628C82-1003-1C62-6148-128AD52A52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5A6F18-7185-BD4B-C55C-C24CEC3C54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6D9EB3-EFF5-C3C7-83EE-7C7E5B2B49D0}"/>
              </a:ext>
            </a:extLst>
          </p:cNvPr>
          <p:cNvSpPr>
            <a:spLocks noGrp="1"/>
          </p:cNvSpPr>
          <p:nvPr>
            <p:ph type="dt" sz="half" idx="10"/>
          </p:nvPr>
        </p:nvSpPr>
        <p:spPr/>
        <p:txBody>
          <a:bodyPr/>
          <a:lstStyle/>
          <a:p>
            <a:fld id="{C7866609-CB50-4340-8142-7A77C53E8A48}" type="datetimeFigureOut">
              <a:rPr lang="en-US" smtClean="0"/>
              <a:t>1/19/2026</a:t>
            </a:fld>
            <a:endParaRPr lang="en-US"/>
          </a:p>
        </p:txBody>
      </p:sp>
      <p:sp>
        <p:nvSpPr>
          <p:cNvPr id="6" name="Footer Placeholder 5">
            <a:extLst>
              <a:ext uri="{FF2B5EF4-FFF2-40B4-BE49-F238E27FC236}">
                <a16:creationId xmlns:a16="http://schemas.microsoft.com/office/drawing/2014/main" id="{1B202117-5D1B-E0E1-8112-EDA21B4530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737E3F-E612-928A-E4F6-63B5F5B3D33C}"/>
              </a:ext>
            </a:extLst>
          </p:cNvPr>
          <p:cNvSpPr>
            <a:spLocks noGrp="1"/>
          </p:cNvSpPr>
          <p:nvPr>
            <p:ph type="sldNum" sz="quarter" idx="12"/>
          </p:nvPr>
        </p:nvSpPr>
        <p:spPr/>
        <p:txBody>
          <a:bodyPr/>
          <a:lstStyle/>
          <a:p>
            <a:fld id="{186701B0-E465-4A37-9F9B-8C908121854D}" type="slidenum">
              <a:rPr lang="en-US" smtClean="0"/>
              <a:t>‹#›</a:t>
            </a:fld>
            <a:endParaRPr lang="en-US"/>
          </a:p>
        </p:txBody>
      </p:sp>
    </p:spTree>
    <p:extLst>
      <p:ext uri="{BB962C8B-B14F-4D97-AF65-F5344CB8AC3E}">
        <p14:creationId xmlns:p14="http://schemas.microsoft.com/office/powerpoint/2010/main" val="3881333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03B4F-C145-2C71-AB3F-0345D664FF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B4D584-81B8-F790-672A-FB8F76270A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64D6C7-7BB0-5D3B-EC0E-CA973B72F1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866609-CB50-4340-8142-7A77C53E8A48}" type="datetimeFigureOut">
              <a:rPr lang="en-US" smtClean="0"/>
              <a:t>1/19/2026</a:t>
            </a:fld>
            <a:endParaRPr lang="en-US"/>
          </a:p>
        </p:txBody>
      </p:sp>
      <p:sp>
        <p:nvSpPr>
          <p:cNvPr id="5" name="Footer Placeholder 4">
            <a:extLst>
              <a:ext uri="{FF2B5EF4-FFF2-40B4-BE49-F238E27FC236}">
                <a16:creationId xmlns:a16="http://schemas.microsoft.com/office/drawing/2014/main" id="{CB60A6DC-5803-2F50-8D68-0FAF34CE4C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6AAE21C-A751-913F-260E-F4C34FABBD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86701B0-E465-4A37-9F9B-8C908121854D}" type="slidenum">
              <a:rPr lang="en-US" smtClean="0"/>
              <a:t>‹#›</a:t>
            </a:fld>
            <a:endParaRPr lang="en-US"/>
          </a:p>
        </p:txBody>
      </p:sp>
    </p:spTree>
    <p:extLst>
      <p:ext uri="{BB962C8B-B14F-4D97-AF65-F5344CB8AC3E}">
        <p14:creationId xmlns:p14="http://schemas.microsoft.com/office/powerpoint/2010/main" val="40820398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co2pathways.or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co2pathways.org/Downloads/CO2PathwaysModel.pptx"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3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www.co2pathways.org/" TargetMode="Externa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A9B8F-608F-2A7E-E13D-921F61EA5143}"/>
              </a:ext>
            </a:extLst>
          </p:cNvPr>
          <p:cNvSpPr>
            <a:spLocks noGrp="1"/>
          </p:cNvSpPr>
          <p:nvPr>
            <p:ph type="ctrTitle"/>
          </p:nvPr>
        </p:nvSpPr>
        <p:spPr/>
        <p:txBody>
          <a:bodyPr/>
          <a:lstStyle/>
          <a:p>
            <a:r>
              <a:rPr lang="en-US" dirty="0"/>
              <a:t>Carbon Budgets and CO2 Emission Pathways</a:t>
            </a:r>
          </a:p>
        </p:txBody>
      </p:sp>
      <p:sp>
        <p:nvSpPr>
          <p:cNvPr id="3" name="Subtitle 2">
            <a:extLst>
              <a:ext uri="{FF2B5EF4-FFF2-40B4-BE49-F238E27FC236}">
                <a16:creationId xmlns:a16="http://schemas.microsoft.com/office/drawing/2014/main" id="{D00E6C00-50B7-0E2C-41CA-799B24C1D243}"/>
              </a:ext>
            </a:extLst>
          </p:cNvPr>
          <p:cNvSpPr>
            <a:spLocks noGrp="1"/>
          </p:cNvSpPr>
          <p:nvPr>
            <p:ph type="subTitle" idx="1"/>
          </p:nvPr>
        </p:nvSpPr>
        <p:spPr/>
        <p:txBody>
          <a:bodyPr/>
          <a:lstStyle/>
          <a:p>
            <a:r>
              <a:rPr lang="en-US" dirty="0"/>
              <a:t>Bruce Parker</a:t>
            </a:r>
          </a:p>
          <a:p>
            <a:r>
              <a:rPr lang="en-US" dirty="0"/>
              <a:t>January 19, 2026</a:t>
            </a:r>
          </a:p>
        </p:txBody>
      </p:sp>
      <p:sp>
        <p:nvSpPr>
          <p:cNvPr id="4" name="TextBox 3">
            <a:extLst>
              <a:ext uri="{FF2B5EF4-FFF2-40B4-BE49-F238E27FC236}">
                <a16:creationId xmlns:a16="http://schemas.microsoft.com/office/drawing/2014/main" id="{FED1BDA4-8B65-380E-3554-B97AC47A35A9}"/>
              </a:ext>
            </a:extLst>
          </p:cNvPr>
          <p:cNvSpPr txBox="1"/>
          <p:nvPr/>
        </p:nvSpPr>
        <p:spPr>
          <a:xfrm>
            <a:off x="267855" y="6428509"/>
            <a:ext cx="11924145" cy="276999"/>
          </a:xfrm>
          <a:prstGeom prst="rect">
            <a:avLst/>
          </a:prstGeom>
          <a:noFill/>
        </p:spPr>
        <p:txBody>
          <a:bodyPr wrap="square" rtlCol="0">
            <a:spAutoFit/>
          </a:bodyPr>
          <a:lstStyle/>
          <a:p>
            <a:r>
              <a:rPr lang="en-US" sz="1200" dirty="0"/>
              <a:t>This presentation will discuss a revised carbon budget and its impact on CO2 Emission Pathways</a:t>
            </a:r>
          </a:p>
        </p:txBody>
      </p:sp>
    </p:spTree>
    <p:extLst>
      <p:ext uri="{BB962C8B-B14F-4D97-AF65-F5344CB8AC3E}">
        <p14:creationId xmlns:p14="http://schemas.microsoft.com/office/powerpoint/2010/main" val="4162711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3DA06A-26E0-AA21-2412-2B22500EF1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482E77-52EF-29CC-DF73-1A90BCC23E58}"/>
              </a:ext>
            </a:extLst>
          </p:cNvPr>
          <p:cNvSpPr>
            <a:spLocks noGrp="1"/>
          </p:cNvSpPr>
          <p:nvPr>
            <p:ph type="title"/>
          </p:nvPr>
        </p:nvSpPr>
        <p:spPr/>
        <p:txBody>
          <a:bodyPr/>
          <a:lstStyle/>
          <a:p>
            <a:r>
              <a:rPr lang="en-US" dirty="0"/>
              <a:t>CO2 Pathways Model</a:t>
            </a:r>
          </a:p>
        </p:txBody>
      </p:sp>
      <p:sp>
        <p:nvSpPr>
          <p:cNvPr id="3" name="Content Placeholder 2">
            <a:extLst>
              <a:ext uri="{FF2B5EF4-FFF2-40B4-BE49-F238E27FC236}">
                <a16:creationId xmlns:a16="http://schemas.microsoft.com/office/drawing/2014/main" id="{E8FD4CD6-6A04-53AF-2ADF-452702260D5E}"/>
              </a:ext>
            </a:extLst>
          </p:cNvPr>
          <p:cNvSpPr>
            <a:spLocks noGrp="1"/>
          </p:cNvSpPr>
          <p:nvPr>
            <p:ph idx="1"/>
          </p:nvPr>
        </p:nvSpPr>
        <p:spPr>
          <a:xfrm>
            <a:off x="833655" y="1472046"/>
            <a:ext cx="10515600" cy="437284"/>
          </a:xfrm>
        </p:spPr>
        <p:txBody>
          <a:bodyPr>
            <a:normAutofit lnSpcReduction="10000"/>
          </a:bodyPr>
          <a:lstStyle/>
          <a:p>
            <a:pPr marL="0" indent="0">
              <a:buNone/>
            </a:pPr>
            <a:r>
              <a:rPr lang="en-US" dirty="0"/>
              <a:t>The model uses two types of simplified CO2 emission pathways:</a:t>
            </a:r>
          </a:p>
          <a:p>
            <a:endParaRPr lang="en-US" dirty="0"/>
          </a:p>
        </p:txBody>
      </p:sp>
      <p:sp>
        <p:nvSpPr>
          <p:cNvPr id="6" name="TextBox 5">
            <a:extLst>
              <a:ext uri="{FF2B5EF4-FFF2-40B4-BE49-F238E27FC236}">
                <a16:creationId xmlns:a16="http://schemas.microsoft.com/office/drawing/2014/main" id="{4A2E95B2-1BC8-0460-8D8C-A8CF9FEB61A2}"/>
              </a:ext>
            </a:extLst>
          </p:cNvPr>
          <p:cNvSpPr txBox="1"/>
          <p:nvPr/>
        </p:nvSpPr>
        <p:spPr>
          <a:xfrm>
            <a:off x="0" y="6396335"/>
            <a:ext cx="12182910" cy="461665"/>
          </a:xfrm>
          <a:prstGeom prst="rect">
            <a:avLst/>
          </a:prstGeom>
          <a:noFill/>
        </p:spPr>
        <p:txBody>
          <a:bodyPr wrap="square" rtlCol="0">
            <a:spAutoFit/>
          </a:bodyPr>
          <a:lstStyle/>
          <a:p>
            <a:r>
              <a:rPr lang="en-US" sz="1200" dirty="0"/>
              <a:t>The second type is based on emissions declining for a specific number of years. In this example emissions decline for 30 years starting in 2030 and reach a minimum of three billion tons per year in 2060</a:t>
            </a:r>
          </a:p>
        </p:txBody>
      </p:sp>
      <p:sp>
        <p:nvSpPr>
          <p:cNvPr id="7" name="TextBox 6">
            <a:extLst>
              <a:ext uri="{FF2B5EF4-FFF2-40B4-BE49-F238E27FC236}">
                <a16:creationId xmlns:a16="http://schemas.microsoft.com/office/drawing/2014/main" id="{B617B38E-B805-C3C9-B8F8-F1F9D62D5F13}"/>
              </a:ext>
            </a:extLst>
          </p:cNvPr>
          <p:cNvSpPr txBox="1"/>
          <p:nvPr/>
        </p:nvSpPr>
        <p:spPr>
          <a:xfrm>
            <a:off x="788917" y="2065619"/>
            <a:ext cx="4752903" cy="830997"/>
          </a:xfrm>
          <a:prstGeom prst="rect">
            <a:avLst/>
          </a:prstGeom>
          <a:noFill/>
        </p:spPr>
        <p:txBody>
          <a:bodyPr wrap="square" rtlCol="0">
            <a:spAutoFit/>
          </a:bodyPr>
          <a:lstStyle/>
          <a:p>
            <a:pPr marL="342900" indent="-342900">
              <a:buFont typeface="+mj-lt"/>
              <a:buAutoNum type="arabicPeriod"/>
            </a:pPr>
            <a:r>
              <a:rPr lang="en-US" sz="2400" dirty="0"/>
              <a:t>Based on an annual percentage decline in CO2 emissions</a:t>
            </a:r>
          </a:p>
        </p:txBody>
      </p:sp>
      <p:pic>
        <p:nvPicPr>
          <p:cNvPr id="10" name="Picture 9">
            <a:extLst>
              <a:ext uri="{FF2B5EF4-FFF2-40B4-BE49-F238E27FC236}">
                <a16:creationId xmlns:a16="http://schemas.microsoft.com/office/drawing/2014/main" id="{81DAC950-2CE5-7BE5-078F-B801C5E82D87}"/>
              </a:ext>
            </a:extLst>
          </p:cNvPr>
          <p:cNvPicPr>
            <a:picLocks noChangeAspect="1"/>
          </p:cNvPicPr>
          <p:nvPr/>
        </p:nvPicPr>
        <p:blipFill>
          <a:blip r:embed="rId3"/>
          <a:stretch>
            <a:fillRect/>
          </a:stretch>
        </p:blipFill>
        <p:spPr>
          <a:xfrm>
            <a:off x="838200" y="3178122"/>
            <a:ext cx="4230908" cy="3110346"/>
          </a:xfrm>
          <a:prstGeom prst="rect">
            <a:avLst/>
          </a:prstGeom>
        </p:spPr>
      </p:pic>
      <p:sp>
        <p:nvSpPr>
          <p:cNvPr id="17" name="TextBox 16">
            <a:extLst>
              <a:ext uri="{FF2B5EF4-FFF2-40B4-BE49-F238E27FC236}">
                <a16:creationId xmlns:a16="http://schemas.microsoft.com/office/drawing/2014/main" id="{9CC8298B-E1FA-333C-AFFE-7071A1767C16}"/>
              </a:ext>
            </a:extLst>
          </p:cNvPr>
          <p:cNvSpPr txBox="1"/>
          <p:nvPr/>
        </p:nvSpPr>
        <p:spPr>
          <a:xfrm>
            <a:off x="6650181" y="2157058"/>
            <a:ext cx="4408054" cy="830997"/>
          </a:xfrm>
          <a:prstGeom prst="rect">
            <a:avLst/>
          </a:prstGeom>
          <a:noFill/>
        </p:spPr>
        <p:txBody>
          <a:bodyPr wrap="square" rtlCol="0">
            <a:spAutoFit/>
          </a:bodyPr>
          <a:lstStyle/>
          <a:p>
            <a:r>
              <a:rPr lang="en-US" sz="2400" dirty="0"/>
              <a:t>Based on emissions declining for a specific number of years</a:t>
            </a:r>
          </a:p>
        </p:txBody>
      </p:sp>
      <p:sp>
        <p:nvSpPr>
          <p:cNvPr id="18" name="TextBox 17">
            <a:extLst>
              <a:ext uri="{FF2B5EF4-FFF2-40B4-BE49-F238E27FC236}">
                <a16:creationId xmlns:a16="http://schemas.microsoft.com/office/drawing/2014/main" id="{4FBF268D-496F-1523-97DC-AC682A1BC235}"/>
              </a:ext>
            </a:extLst>
          </p:cNvPr>
          <p:cNvSpPr txBox="1"/>
          <p:nvPr/>
        </p:nvSpPr>
        <p:spPr>
          <a:xfrm>
            <a:off x="6216072" y="2157058"/>
            <a:ext cx="434109" cy="461665"/>
          </a:xfrm>
          <a:prstGeom prst="rect">
            <a:avLst/>
          </a:prstGeom>
          <a:noFill/>
        </p:spPr>
        <p:txBody>
          <a:bodyPr wrap="square" rtlCol="0">
            <a:spAutoFit/>
          </a:bodyPr>
          <a:lstStyle/>
          <a:p>
            <a:r>
              <a:rPr lang="en-US" sz="2400" dirty="0"/>
              <a:t>2.</a:t>
            </a:r>
          </a:p>
        </p:txBody>
      </p:sp>
      <p:pic>
        <p:nvPicPr>
          <p:cNvPr id="20" name="Picture 19">
            <a:extLst>
              <a:ext uri="{FF2B5EF4-FFF2-40B4-BE49-F238E27FC236}">
                <a16:creationId xmlns:a16="http://schemas.microsoft.com/office/drawing/2014/main" id="{3A5C073F-EA25-AC6E-FEAC-ACFD13D6CD25}"/>
              </a:ext>
            </a:extLst>
          </p:cNvPr>
          <p:cNvPicPr>
            <a:picLocks noChangeAspect="1"/>
          </p:cNvPicPr>
          <p:nvPr/>
        </p:nvPicPr>
        <p:blipFill>
          <a:blip r:embed="rId4"/>
          <a:stretch>
            <a:fillRect/>
          </a:stretch>
        </p:blipFill>
        <p:spPr>
          <a:xfrm>
            <a:off x="6539634" y="3280588"/>
            <a:ext cx="4245817" cy="3007880"/>
          </a:xfrm>
          <a:prstGeom prst="rect">
            <a:avLst/>
          </a:prstGeom>
        </p:spPr>
      </p:pic>
      <p:sp>
        <p:nvSpPr>
          <p:cNvPr id="21" name="Rectangle 20">
            <a:extLst>
              <a:ext uri="{FF2B5EF4-FFF2-40B4-BE49-F238E27FC236}">
                <a16:creationId xmlns:a16="http://schemas.microsoft.com/office/drawing/2014/main" id="{E64D4AFC-AD75-D600-EF5F-3DE695A705D8}"/>
              </a:ext>
            </a:extLst>
          </p:cNvPr>
          <p:cNvSpPr/>
          <p:nvPr/>
        </p:nvSpPr>
        <p:spPr>
          <a:xfrm>
            <a:off x="755073" y="3106604"/>
            <a:ext cx="4408055" cy="318186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4B6C84A-6A20-81C9-0428-591563B10606}"/>
              </a:ext>
            </a:extLst>
          </p:cNvPr>
          <p:cNvSpPr/>
          <p:nvPr/>
        </p:nvSpPr>
        <p:spPr>
          <a:xfrm>
            <a:off x="6377396" y="3133666"/>
            <a:ext cx="4408055" cy="318186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7321376F-B732-ACC4-0D71-896B8B021572}"/>
              </a:ext>
            </a:extLst>
          </p:cNvPr>
          <p:cNvSpPr/>
          <p:nvPr/>
        </p:nvSpPr>
        <p:spPr>
          <a:xfrm>
            <a:off x="1240980" y="4863380"/>
            <a:ext cx="1366982" cy="849745"/>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1474 GTCO2</a:t>
            </a:r>
          </a:p>
        </p:txBody>
      </p:sp>
    </p:spTree>
    <p:extLst>
      <p:ext uri="{BB962C8B-B14F-4D97-AF65-F5344CB8AC3E}">
        <p14:creationId xmlns:p14="http://schemas.microsoft.com/office/powerpoint/2010/main" val="2816591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49F81-EC06-A30A-6327-42CB9B7094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D2CBC8-89CC-3F06-7A0C-3261DDD006E7}"/>
              </a:ext>
            </a:extLst>
          </p:cNvPr>
          <p:cNvSpPr>
            <a:spLocks noGrp="1"/>
          </p:cNvSpPr>
          <p:nvPr>
            <p:ph type="title"/>
          </p:nvPr>
        </p:nvSpPr>
        <p:spPr/>
        <p:txBody>
          <a:bodyPr/>
          <a:lstStyle/>
          <a:p>
            <a:r>
              <a:rPr lang="en-US" dirty="0"/>
              <a:t>CO2 Pathways Model</a:t>
            </a:r>
          </a:p>
        </p:txBody>
      </p:sp>
      <p:sp>
        <p:nvSpPr>
          <p:cNvPr id="3" name="Content Placeholder 2">
            <a:extLst>
              <a:ext uri="{FF2B5EF4-FFF2-40B4-BE49-F238E27FC236}">
                <a16:creationId xmlns:a16="http://schemas.microsoft.com/office/drawing/2014/main" id="{B3FC037D-D885-0691-6120-8D45EEB7F499}"/>
              </a:ext>
            </a:extLst>
          </p:cNvPr>
          <p:cNvSpPr>
            <a:spLocks noGrp="1"/>
          </p:cNvSpPr>
          <p:nvPr>
            <p:ph idx="1"/>
          </p:nvPr>
        </p:nvSpPr>
        <p:spPr>
          <a:xfrm>
            <a:off x="833655" y="1472046"/>
            <a:ext cx="10515600" cy="437284"/>
          </a:xfrm>
        </p:spPr>
        <p:txBody>
          <a:bodyPr>
            <a:normAutofit lnSpcReduction="10000"/>
          </a:bodyPr>
          <a:lstStyle/>
          <a:p>
            <a:pPr marL="0" indent="0">
              <a:buNone/>
            </a:pPr>
            <a:r>
              <a:rPr lang="en-US" dirty="0"/>
              <a:t>The model uses two types of simplified CO2 emission pathways:</a:t>
            </a:r>
          </a:p>
          <a:p>
            <a:endParaRPr lang="en-US" dirty="0"/>
          </a:p>
        </p:txBody>
      </p:sp>
      <p:sp>
        <p:nvSpPr>
          <p:cNvPr id="6" name="TextBox 5">
            <a:extLst>
              <a:ext uri="{FF2B5EF4-FFF2-40B4-BE49-F238E27FC236}">
                <a16:creationId xmlns:a16="http://schemas.microsoft.com/office/drawing/2014/main" id="{0C984CE0-FDD7-4EBF-F143-B0DC159FCABF}"/>
              </a:ext>
            </a:extLst>
          </p:cNvPr>
          <p:cNvSpPr txBox="1"/>
          <p:nvPr/>
        </p:nvSpPr>
        <p:spPr>
          <a:xfrm>
            <a:off x="0" y="6581001"/>
            <a:ext cx="12182910" cy="276999"/>
          </a:xfrm>
          <a:prstGeom prst="rect">
            <a:avLst/>
          </a:prstGeom>
          <a:noFill/>
        </p:spPr>
        <p:txBody>
          <a:bodyPr wrap="square" rtlCol="0">
            <a:spAutoFit/>
          </a:bodyPr>
          <a:lstStyle/>
          <a:p>
            <a:r>
              <a:rPr lang="en-US" sz="1200" dirty="0"/>
              <a:t>That results in cumulative CO2 emissions of 948 billion tons.  Note that neither of these pathways will keep the 2100 temperature increase under 2 degrees</a:t>
            </a:r>
          </a:p>
        </p:txBody>
      </p:sp>
      <p:sp>
        <p:nvSpPr>
          <p:cNvPr id="7" name="TextBox 6">
            <a:extLst>
              <a:ext uri="{FF2B5EF4-FFF2-40B4-BE49-F238E27FC236}">
                <a16:creationId xmlns:a16="http://schemas.microsoft.com/office/drawing/2014/main" id="{5729DCB0-A59F-D2BB-E76A-8F929235D9BF}"/>
              </a:ext>
            </a:extLst>
          </p:cNvPr>
          <p:cNvSpPr txBox="1"/>
          <p:nvPr/>
        </p:nvSpPr>
        <p:spPr>
          <a:xfrm>
            <a:off x="788917" y="2065619"/>
            <a:ext cx="4752903" cy="830997"/>
          </a:xfrm>
          <a:prstGeom prst="rect">
            <a:avLst/>
          </a:prstGeom>
          <a:noFill/>
        </p:spPr>
        <p:txBody>
          <a:bodyPr wrap="square" rtlCol="0">
            <a:spAutoFit/>
          </a:bodyPr>
          <a:lstStyle/>
          <a:p>
            <a:pPr marL="342900" indent="-342900">
              <a:buFont typeface="+mj-lt"/>
              <a:buAutoNum type="arabicPeriod"/>
            </a:pPr>
            <a:r>
              <a:rPr lang="en-US" sz="2400" dirty="0"/>
              <a:t>Based on an annual percentage decline in CO2 emissions</a:t>
            </a:r>
          </a:p>
        </p:txBody>
      </p:sp>
      <p:pic>
        <p:nvPicPr>
          <p:cNvPr id="10" name="Picture 9">
            <a:extLst>
              <a:ext uri="{FF2B5EF4-FFF2-40B4-BE49-F238E27FC236}">
                <a16:creationId xmlns:a16="http://schemas.microsoft.com/office/drawing/2014/main" id="{D4FA963C-AB2E-C7F8-1486-A79197E28C3C}"/>
              </a:ext>
            </a:extLst>
          </p:cNvPr>
          <p:cNvPicPr>
            <a:picLocks noChangeAspect="1"/>
          </p:cNvPicPr>
          <p:nvPr/>
        </p:nvPicPr>
        <p:blipFill>
          <a:blip r:embed="rId3"/>
          <a:stretch>
            <a:fillRect/>
          </a:stretch>
        </p:blipFill>
        <p:spPr>
          <a:xfrm>
            <a:off x="838200" y="3178122"/>
            <a:ext cx="4230908" cy="3110346"/>
          </a:xfrm>
          <a:prstGeom prst="rect">
            <a:avLst/>
          </a:prstGeom>
        </p:spPr>
      </p:pic>
      <p:sp>
        <p:nvSpPr>
          <p:cNvPr id="17" name="TextBox 16">
            <a:extLst>
              <a:ext uri="{FF2B5EF4-FFF2-40B4-BE49-F238E27FC236}">
                <a16:creationId xmlns:a16="http://schemas.microsoft.com/office/drawing/2014/main" id="{EC71C98A-829D-65F6-84E3-D62CCBE3A72E}"/>
              </a:ext>
            </a:extLst>
          </p:cNvPr>
          <p:cNvSpPr txBox="1"/>
          <p:nvPr/>
        </p:nvSpPr>
        <p:spPr>
          <a:xfrm>
            <a:off x="6650181" y="2157058"/>
            <a:ext cx="4408054" cy="830997"/>
          </a:xfrm>
          <a:prstGeom prst="rect">
            <a:avLst/>
          </a:prstGeom>
          <a:noFill/>
        </p:spPr>
        <p:txBody>
          <a:bodyPr wrap="square" rtlCol="0">
            <a:spAutoFit/>
          </a:bodyPr>
          <a:lstStyle/>
          <a:p>
            <a:r>
              <a:rPr lang="en-US" sz="2400" dirty="0"/>
              <a:t>Based on emissions declining for a specific number of years</a:t>
            </a:r>
          </a:p>
        </p:txBody>
      </p:sp>
      <p:sp>
        <p:nvSpPr>
          <p:cNvPr id="18" name="TextBox 17">
            <a:extLst>
              <a:ext uri="{FF2B5EF4-FFF2-40B4-BE49-F238E27FC236}">
                <a16:creationId xmlns:a16="http://schemas.microsoft.com/office/drawing/2014/main" id="{32AD3157-7226-518F-1778-04217338C140}"/>
              </a:ext>
            </a:extLst>
          </p:cNvPr>
          <p:cNvSpPr txBox="1"/>
          <p:nvPr/>
        </p:nvSpPr>
        <p:spPr>
          <a:xfrm>
            <a:off x="6216072" y="2157058"/>
            <a:ext cx="434109" cy="461665"/>
          </a:xfrm>
          <a:prstGeom prst="rect">
            <a:avLst/>
          </a:prstGeom>
          <a:noFill/>
        </p:spPr>
        <p:txBody>
          <a:bodyPr wrap="square" rtlCol="0">
            <a:spAutoFit/>
          </a:bodyPr>
          <a:lstStyle/>
          <a:p>
            <a:r>
              <a:rPr lang="en-US" sz="2400" dirty="0"/>
              <a:t>2.</a:t>
            </a:r>
          </a:p>
        </p:txBody>
      </p:sp>
      <p:pic>
        <p:nvPicPr>
          <p:cNvPr id="20" name="Picture 19">
            <a:extLst>
              <a:ext uri="{FF2B5EF4-FFF2-40B4-BE49-F238E27FC236}">
                <a16:creationId xmlns:a16="http://schemas.microsoft.com/office/drawing/2014/main" id="{C468DB50-C556-0751-73FC-D9AB54242ADF}"/>
              </a:ext>
            </a:extLst>
          </p:cNvPr>
          <p:cNvPicPr>
            <a:picLocks noChangeAspect="1"/>
          </p:cNvPicPr>
          <p:nvPr/>
        </p:nvPicPr>
        <p:blipFill>
          <a:blip r:embed="rId4"/>
          <a:stretch>
            <a:fillRect/>
          </a:stretch>
        </p:blipFill>
        <p:spPr>
          <a:xfrm>
            <a:off x="6539634" y="3280588"/>
            <a:ext cx="4245817" cy="3007880"/>
          </a:xfrm>
          <a:prstGeom prst="rect">
            <a:avLst/>
          </a:prstGeom>
        </p:spPr>
      </p:pic>
      <p:sp>
        <p:nvSpPr>
          <p:cNvPr id="21" name="Rectangle 20">
            <a:extLst>
              <a:ext uri="{FF2B5EF4-FFF2-40B4-BE49-F238E27FC236}">
                <a16:creationId xmlns:a16="http://schemas.microsoft.com/office/drawing/2014/main" id="{D0E6E438-AAFD-09DF-3B11-369A996B902B}"/>
              </a:ext>
            </a:extLst>
          </p:cNvPr>
          <p:cNvSpPr/>
          <p:nvPr/>
        </p:nvSpPr>
        <p:spPr>
          <a:xfrm>
            <a:off x="755073" y="3106604"/>
            <a:ext cx="4408055" cy="318186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47B2865A-D06B-3049-FB77-57F387104A73}"/>
              </a:ext>
            </a:extLst>
          </p:cNvPr>
          <p:cNvSpPr/>
          <p:nvPr/>
        </p:nvSpPr>
        <p:spPr>
          <a:xfrm>
            <a:off x="6377396" y="3133666"/>
            <a:ext cx="4408055" cy="318186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7DBEA3A0-9372-709C-A3EC-BCFF4DE28A87}"/>
              </a:ext>
            </a:extLst>
          </p:cNvPr>
          <p:cNvSpPr/>
          <p:nvPr/>
        </p:nvSpPr>
        <p:spPr>
          <a:xfrm>
            <a:off x="6742545" y="4858761"/>
            <a:ext cx="1366982" cy="849745"/>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948 GTCO2</a:t>
            </a:r>
          </a:p>
        </p:txBody>
      </p:sp>
      <p:sp>
        <p:nvSpPr>
          <p:cNvPr id="25" name="Oval 24">
            <a:extLst>
              <a:ext uri="{FF2B5EF4-FFF2-40B4-BE49-F238E27FC236}">
                <a16:creationId xmlns:a16="http://schemas.microsoft.com/office/drawing/2014/main" id="{6112CFFD-9BBF-FDEB-C0CB-0924BAE4C3C7}"/>
              </a:ext>
            </a:extLst>
          </p:cNvPr>
          <p:cNvSpPr/>
          <p:nvPr/>
        </p:nvSpPr>
        <p:spPr>
          <a:xfrm>
            <a:off x="1240980" y="4863380"/>
            <a:ext cx="1366982" cy="849745"/>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1474 GTCO2</a:t>
            </a:r>
          </a:p>
        </p:txBody>
      </p:sp>
    </p:spTree>
    <p:extLst>
      <p:ext uri="{BB962C8B-B14F-4D97-AF65-F5344CB8AC3E}">
        <p14:creationId xmlns:p14="http://schemas.microsoft.com/office/powerpoint/2010/main" val="3016689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18AE6-9171-E649-EA90-E26E532ED2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EC4EA3-141E-4872-F9AB-7F2087466013}"/>
              </a:ext>
            </a:extLst>
          </p:cNvPr>
          <p:cNvSpPr>
            <a:spLocks noGrp="1"/>
          </p:cNvSpPr>
          <p:nvPr>
            <p:ph type="title"/>
          </p:nvPr>
        </p:nvSpPr>
        <p:spPr/>
        <p:txBody>
          <a:bodyPr/>
          <a:lstStyle/>
          <a:p>
            <a:r>
              <a:rPr lang="en-US" dirty="0"/>
              <a:t>CO2 Pathways Model</a:t>
            </a:r>
          </a:p>
        </p:txBody>
      </p:sp>
      <p:sp>
        <p:nvSpPr>
          <p:cNvPr id="3" name="Content Placeholder 2">
            <a:extLst>
              <a:ext uri="{FF2B5EF4-FFF2-40B4-BE49-F238E27FC236}">
                <a16:creationId xmlns:a16="http://schemas.microsoft.com/office/drawing/2014/main" id="{3A1FB824-DDF4-D9AA-23D6-D05D3509BD49}"/>
              </a:ext>
            </a:extLst>
          </p:cNvPr>
          <p:cNvSpPr>
            <a:spLocks noGrp="1"/>
          </p:cNvSpPr>
          <p:nvPr>
            <p:ph idx="1"/>
          </p:nvPr>
        </p:nvSpPr>
        <p:spPr>
          <a:xfrm>
            <a:off x="833655" y="1472045"/>
            <a:ext cx="10515600" cy="3229264"/>
          </a:xfrm>
        </p:spPr>
        <p:txBody>
          <a:bodyPr>
            <a:normAutofit/>
          </a:bodyPr>
          <a:lstStyle/>
          <a:p>
            <a:pPr marL="0" indent="0">
              <a:buNone/>
            </a:pPr>
            <a:r>
              <a:rPr lang="en-US" dirty="0"/>
              <a:t>The model also allows for</a:t>
            </a:r>
          </a:p>
          <a:p>
            <a:r>
              <a:rPr lang="en-US" dirty="0"/>
              <a:t>CO2 emissions from carbon feedbacks</a:t>
            </a:r>
          </a:p>
          <a:p>
            <a:r>
              <a:rPr lang="en-US" dirty="0"/>
              <a:t>CO2 removals where the emissions occur – carbon capture and storage (CCS)</a:t>
            </a:r>
          </a:p>
          <a:p>
            <a:pPr marL="0" indent="0">
              <a:buNone/>
            </a:pPr>
            <a:endParaRPr lang="en-US" dirty="0"/>
          </a:p>
          <a:p>
            <a:pPr marL="0" indent="0">
              <a:buNone/>
            </a:pPr>
            <a:endParaRPr lang="en-US" dirty="0"/>
          </a:p>
          <a:p>
            <a:endParaRPr lang="en-US" dirty="0"/>
          </a:p>
        </p:txBody>
      </p:sp>
      <p:sp>
        <p:nvSpPr>
          <p:cNvPr id="6" name="TextBox 5">
            <a:extLst>
              <a:ext uri="{FF2B5EF4-FFF2-40B4-BE49-F238E27FC236}">
                <a16:creationId xmlns:a16="http://schemas.microsoft.com/office/drawing/2014/main" id="{060E0783-2A22-ED89-45C2-F5A86E30D493}"/>
              </a:ext>
            </a:extLst>
          </p:cNvPr>
          <p:cNvSpPr txBox="1"/>
          <p:nvPr/>
        </p:nvSpPr>
        <p:spPr>
          <a:xfrm>
            <a:off x="0" y="6581001"/>
            <a:ext cx="12182910" cy="276999"/>
          </a:xfrm>
          <a:prstGeom prst="rect">
            <a:avLst/>
          </a:prstGeom>
          <a:noFill/>
        </p:spPr>
        <p:txBody>
          <a:bodyPr wrap="square" rtlCol="0">
            <a:spAutoFit/>
          </a:bodyPr>
          <a:lstStyle/>
          <a:p>
            <a:r>
              <a:rPr lang="en-US" sz="1200" dirty="0"/>
              <a:t>The model also allows for CO2 emissions from carbon feedbacks and CO2 removals where the emissions occur - carbon capture and storage (CCS)</a:t>
            </a:r>
          </a:p>
        </p:txBody>
      </p:sp>
    </p:spTree>
    <p:extLst>
      <p:ext uri="{BB962C8B-B14F-4D97-AF65-F5344CB8AC3E}">
        <p14:creationId xmlns:p14="http://schemas.microsoft.com/office/powerpoint/2010/main" val="4121877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72080-D5EE-0027-BB67-C6D9255F47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D66F6A-EFD6-B73D-37DB-158D4F1F4E4C}"/>
              </a:ext>
            </a:extLst>
          </p:cNvPr>
          <p:cNvSpPr>
            <a:spLocks noGrp="1"/>
          </p:cNvSpPr>
          <p:nvPr>
            <p:ph type="title"/>
          </p:nvPr>
        </p:nvSpPr>
        <p:spPr/>
        <p:txBody>
          <a:bodyPr/>
          <a:lstStyle/>
          <a:p>
            <a:r>
              <a:rPr lang="en-US" dirty="0"/>
              <a:t>CO2 Pathways Model</a:t>
            </a:r>
          </a:p>
        </p:txBody>
      </p:sp>
      <p:sp>
        <p:nvSpPr>
          <p:cNvPr id="3" name="Content Placeholder 2">
            <a:extLst>
              <a:ext uri="{FF2B5EF4-FFF2-40B4-BE49-F238E27FC236}">
                <a16:creationId xmlns:a16="http://schemas.microsoft.com/office/drawing/2014/main" id="{6DCE01A2-28EA-B358-1031-D0AFBE0409C9}"/>
              </a:ext>
            </a:extLst>
          </p:cNvPr>
          <p:cNvSpPr>
            <a:spLocks noGrp="1"/>
          </p:cNvSpPr>
          <p:nvPr>
            <p:ph idx="1"/>
          </p:nvPr>
        </p:nvSpPr>
        <p:spPr>
          <a:xfrm>
            <a:off x="833655" y="1472045"/>
            <a:ext cx="10515600" cy="3229264"/>
          </a:xfrm>
        </p:spPr>
        <p:txBody>
          <a:bodyPr>
            <a:normAutofit lnSpcReduction="10000"/>
          </a:bodyPr>
          <a:lstStyle/>
          <a:p>
            <a:pPr marL="0" indent="0">
              <a:buNone/>
            </a:pPr>
            <a:r>
              <a:rPr lang="en-US" dirty="0"/>
              <a:t>The model also allows for</a:t>
            </a:r>
          </a:p>
          <a:p>
            <a:r>
              <a:rPr lang="en-US" dirty="0"/>
              <a:t>CO2 emissions from carbon feedbacks</a:t>
            </a:r>
          </a:p>
          <a:p>
            <a:r>
              <a:rPr lang="en-US" dirty="0"/>
              <a:t>CO2 removals where the emissions occur – carbon capture and storage (CCS)</a:t>
            </a:r>
          </a:p>
          <a:p>
            <a:pPr marL="0" indent="0">
              <a:buNone/>
            </a:pPr>
            <a:r>
              <a:rPr lang="en-US" dirty="0"/>
              <a:t>Based on a user-selected desired temperature increase, the model the calculates the quantity of CO2 that must be removed from the atmosphere (CDR) in order to meet the carbon budget for that temperature increase</a:t>
            </a:r>
          </a:p>
          <a:p>
            <a:pPr marL="0" indent="0">
              <a:buNone/>
            </a:pPr>
            <a:endParaRPr lang="en-US" dirty="0"/>
          </a:p>
          <a:p>
            <a:pPr marL="0" indent="0">
              <a:buNone/>
            </a:pPr>
            <a:endParaRPr lang="en-US" dirty="0"/>
          </a:p>
          <a:p>
            <a:endParaRPr lang="en-US" dirty="0"/>
          </a:p>
        </p:txBody>
      </p:sp>
      <p:sp>
        <p:nvSpPr>
          <p:cNvPr id="6" name="TextBox 5">
            <a:extLst>
              <a:ext uri="{FF2B5EF4-FFF2-40B4-BE49-F238E27FC236}">
                <a16:creationId xmlns:a16="http://schemas.microsoft.com/office/drawing/2014/main" id="{362A388F-25BB-EF6A-1026-A72BD362DDC0}"/>
              </a:ext>
            </a:extLst>
          </p:cNvPr>
          <p:cNvSpPr txBox="1"/>
          <p:nvPr/>
        </p:nvSpPr>
        <p:spPr>
          <a:xfrm>
            <a:off x="0" y="6416409"/>
            <a:ext cx="12182910" cy="461665"/>
          </a:xfrm>
          <a:prstGeom prst="rect">
            <a:avLst/>
          </a:prstGeom>
          <a:noFill/>
        </p:spPr>
        <p:txBody>
          <a:bodyPr wrap="square" rtlCol="0">
            <a:spAutoFit/>
          </a:bodyPr>
          <a:lstStyle/>
          <a:p>
            <a:r>
              <a:rPr lang="en-US" sz="1200" dirty="0"/>
              <a:t>Based on a user-selected desired temperature increase, the model the calculates the quantity of CO2 that must be removed from the atmosphere (CDR) in order to meet the carbon budget for that temperature increase.  In other words, the user does not specify a </a:t>
            </a:r>
            <a:r>
              <a:rPr lang="en-US" sz="1200" dirty="0" err="1"/>
              <a:t>cdr</a:t>
            </a:r>
            <a:r>
              <a:rPr lang="en-US" sz="1200" dirty="0"/>
              <a:t> pathway – the model provides several that result in the required cumulative removals </a:t>
            </a:r>
          </a:p>
        </p:txBody>
      </p:sp>
    </p:spTree>
    <p:extLst>
      <p:ext uri="{BB962C8B-B14F-4D97-AF65-F5344CB8AC3E}">
        <p14:creationId xmlns:p14="http://schemas.microsoft.com/office/powerpoint/2010/main" val="409408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756362-3C8C-D830-A5DA-B7AA89CBCD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E3ED74-E640-414C-D220-C56B4423026C}"/>
              </a:ext>
            </a:extLst>
          </p:cNvPr>
          <p:cNvSpPr>
            <a:spLocks noGrp="1"/>
          </p:cNvSpPr>
          <p:nvPr>
            <p:ph type="title"/>
          </p:nvPr>
        </p:nvSpPr>
        <p:spPr/>
        <p:txBody>
          <a:bodyPr/>
          <a:lstStyle/>
          <a:p>
            <a:r>
              <a:rPr lang="en-US" dirty="0"/>
              <a:t>CO2 Pathways Model</a:t>
            </a:r>
          </a:p>
        </p:txBody>
      </p:sp>
      <p:sp>
        <p:nvSpPr>
          <p:cNvPr id="3" name="Content Placeholder 2">
            <a:extLst>
              <a:ext uri="{FF2B5EF4-FFF2-40B4-BE49-F238E27FC236}">
                <a16:creationId xmlns:a16="http://schemas.microsoft.com/office/drawing/2014/main" id="{03C97DC4-2A82-14C5-14BB-BF89ECA73750}"/>
              </a:ext>
            </a:extLst>
          </p:cNvPr>
          <p:cNvSpPr>
            <a:spLocks noGrp="1"/>
          </p:cNvSpPr>
          <p:nvPr>
            <p:ph idx="1"/>
          </p:nvPr>
        </p:nvSpPr>
        <p:spPr>
          <a:xfrm>
            <a:off x="833655" y="1472045"/>
            <a:ext cx="10721036" cy="5108956"/>
          </a:xfrm>
        </p:spPr>
        <p:txBody>
          <a:bodyPr>
            <a:normAutofit/>
          </a:bodyPr>
          <a:lstStyle/>
          <a:p>
            <a:pPr marL="0" indent="0">
              <a:buNone/>
            </a:pPr>
            <a:r>
              <a:rPr lang="en-US" dirty="0"/>
              <a:t>The model also allows for</a:t>
            </a:r>
          </a:p>
          <a:p>
            <a:r>
              <a:rPr lang="en-US" dirty="0"/>
              <a:t>CO2 emissions from carbon feedbacks</a:t>
            </a:r>
          </a:p>
          <a:p>
            <a:r>
              <a:rPr lang="en-US" dirty="0"/>
              <a:t>CO2 removals where the emissions occur – carbon capture and storage (CCS)</a:t>
            </a:r>
          </a:p>
          <a:p>
            <a:pPr marL="0" indent="0">
              <a:buNone/>
            </a:pPr>
            <a:r>
              <a:rPr lang="en-US" dirty="0"/>
              <a:t>Based on a desired temperature increase the model then calculates the quantity of CO2 that must be removed from the atmosphere to reach that temperature increase</a:t>
            </a:r>
          </a:p>
          <a:p>
            <a:pPr marL="0" indent="0">
              <a:buNone/>
            </a:pPr>
            <a:r>
              <a:rPr lang="en-US" dirty="0"/>
              <a:t>The model is available at </a:t>
            </a:r>
            <a:r>
              <a:rPr lang="en-US" dirty="0">
                <a:hlinkClick r:id="rId3"/>
              </a:rPr>
              <a:t>http://www.co2pathways.org</a:t>
            </a:r>
            <a:endParaRPr lang="en-US" dirty="0"/>
          </a:p>
          <a:p>
            <a:pPr marL="0" indent="0">
              <a:buNone/>
            </a:pPr>
            <a:r>
              <a:rPr lang="en-US" dirty="0"/>
              <a:t>A PowerPoint presentation on how to use the model can be downloaded from </a:t>
            </a:r>
            <a:r>
              <a:rPr lang="en-US" dirty="0">
                <a:hlinkClick r:id="rId4"/>
              </a:rPr>
              <a:t>http://www.co2pathways.org/Downloads/CO2PathwaysModel.pptx</a:t>
            </a:r>
            <a:endParaRPr lang="en-US" dirty="0"/>
          </a:p>
          <a:p>
            <a:pPr marL="0" indent="0">
              <a:buNone/>
            </a:pPr>
            <a:endParaRPr lang="en-US" dirty="0"/>
          </a:p>
          <a:p>
            <a:pPr marL="0" indent="0">
              <a:buNone/>
            </a:pPr>
            <a:endParaRPr lang="en-US" dirty="0"/>
          </a:p>
          <a:p>
            <a:endParaRPr lang="en-US" dirty="0"/>
          </a:p>
        </p:txBody>
      </p:sp>
      <p:sp>
        <p:nvSpPr>
          <p:cNvPr id="6" name="TextBox 5">
            <a:extLst>
              <a:ext uri="{FF2B5EF4-FFF2-40B4-BE49-F238E27FC236}">
                <a16:creationId xmlns:a16="http://schemas.microsoft.com/office/drawing/2014/main" id="{91BD67F0-9A24-7ED9-EEE7-9D46DE11578E}"/>
              </a:ext>
            </a:extLst>
          </p:cNvPr>
          <p:cNvSpPr txBox="1"/>
          <p:nvPr/>
        </p:nvSpPr>
        <p:spPr>
          <a:xfrm>
            <a:off x="0" y="6581001"/>
            <a:ext cx="12182910" cy="276999"/>
          </a:xfrm>
          <a:prstGeom prst="rect">
            <a:avLst/>
          </a:prstGeom>
          <a:noFill/>
        </p:spPr>
        <p:txBody>
          <a:bodyPr wrap="square" rtlCol="0">
            <a:spAutoFit/>
          </a:bodyPr>
          <a:lstStyle/>
          <a:p>
            <a:r>
              <a:rPr lang="en-US" sz="1200" dirty="0"/>
              <a:t>The model can be run at the indicated URL.  And a PowerPoint presentation on how to use the model can also be downloaded</a:t>
            </a:r>
          </a:p>
        </p:txBody>
      </p:sp>
    </p:spTree>
    <p:extLst>
      <p:ext uri="{BB962C8B-B14F-4D97-AF65-F5344CB8AC3E}">
        <p14:creationId xmlns:p14="http://schemas.microsoft.com/office/powerpoint/2010/main" val="37285410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6A2DB-62D0-2555-219D-884AA1F65E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540E38-7167-2D3F-51D4-1CFB1049EB56}"/>
              </a:ext>
            </a:extLst>
          </p:cNvPr>
          <p:cNvSpPr>
            <a:spLocks noGrp="1"/>
          </p:cNvSpPr>
          <p:nvPr>
            <p:ph type="title"/>
          </p:nvPr>
        </p:nvSpPr>
        <p:spPr/>
        <p:txBody>
          <a:bodyPr/>
          <a:lstStyle/>
          <a:p>
            <a:r>
              <a:rPr lang="en-US" dirty="0"/>
              <a:t>Analysis - Assumptions</a:t>
            </a:r>
          </a:p>
        </p:txBody>
      </p:sp>
      <p:sp>
        <p:nvSpPr>
          <p:cNvPr id="3" name="Content Placeholder 2">
            <a:extLst>
              <a:ext uri="{FF2B5EF4-FFF2-40B4-BE49-F238E27FC236}">
                <a16:creationId xmlns:a16="http://schemas.microsoft.com/office/drawing/2014/main" id="{496E2D72-7146-5741-0D9B-76B89F90FF8E}"/>
              </a:ext>
            </a:extLst>
          </p:cNvPr>
          <p:cNvSpPr>
            <a:spLocks noGrp="1"/>
          </p:cNvSpPr>
          <p:nvPr>
            <p:ph idx="1"/>
          </p:nvPr>
        </p:nvSpPr>
        <p:spPr>
          <a:xfrm>
            <a:off x="692727" y="1825625"/>
            <a:ext cx="11102109" cy="4351338"/>
          </a:xfrm>
        </p:spPr>
        <p:txBody>
          <a:bodyPr>
            <a:normAutofit/>
          </a:bodyPr>
          <a:lstStyle/>
          <a:p>
            <a:pPr marL="0" indent="0">
              <a:buNone/>
            </a:pPr>
            <a:r>
              <a:rPr lang="en-US" dirty="0"/>
              <a:t>For this analysis I’ll make the following assumptions:</a:t>
            </a:r>
          </a:p>
          <a:p>
            <a:pPr marL="514350" indent="-514350">
              <a:buFont typeface="+mj-lt"/>
              <a:buAutoNum type="arabicPeriod"/>
            </a:pPr>
            <a:r>
              <a:rPr lang="en-US" dirty="0"/>
              <a:t>The desired temperature increase in 2100 is 1.5</a:t>
            </a:r>
            <a:r>
              <a:rPr lang="en-US" dirty="0">
                <a:cs typeface="Times New Roman" panose="02020603050405020304" pitchFamily="18" charset="0"/>
              </a:rPr>
              <a:t>⁰C</a:t>
            </a:r>
          </a:p>
        </p:txBody>
      </p:sp>
    </p:spTree>
    <p:extLst>
      <p:ext uri="{BB962C8B-B14F-4D97-AF65-F5344CB8AC3E}">
        <p14:creationId xmlns:p14="http://schemas.microsoft.com/office/powerpoint/2010/main" val="2226180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DCC62-9A85-1F60-FC76-8539A2F1413A}"/>
              </a:ext>
            </a:extLst>
          </p:cNvPr>
          <p:cNvSpPr>
            <a:spLocks noGrp="1"/>
          </p:cNvSpPr>
          <p:nvPr>
            <p:ph type="title"/>
          </p:nvPr>
        </p:nvSpPr>
        <p:spPr/>
        <p:txBody>
          <a:bodyPr/>
          <a:lstStyle/>
          <a:p>
            <a:r>
              <a:rPr lang="en-US" dirty="0"/>
              <a:t>Analysis - Assumptions</a:t>
            </a:r>
          </a:p>
        </p:txBody>
      </p:sp>
      <p:sp>
        <p:nvSpPr>
          <p:cNvPr id="3" name="Content Placeholder 2">
            <a:extLst>
              <a:ext uri="{FF2B5EF4-FFF2-40B4-BE49-F238E27FC236}">
                <a16:creationId xmlns:a16="http://schemas.microsoft.com/office/drawing/2014/main" id="{02D28202-C648-0F5A-5AD1-85D10ADB118D}"/>
              </a:ext>
            </a:extLst>
          </p:cNvPr>
          <p:cNvSpPr>
            <a:spLocks noGrp="1"/>
          </p:cNvSpPr>
          <p:nvPr>
            <p:ph idx="1"/>
          </p:nvPr>
        </p:nvSpPr>
        <p:spPr>
          <a:xfrm>
            <a:off x="692727" y="1825625"/>
            <a:ext cx="11102109" cy="4351338"/>
          </a:xfrm>
        </p:spPr>
        <p:txBody>
          <a:bodyPr>
            <a:normAutofit/>
          </a:bodyPr>
          <a:lstStyle/>
          <a:p>
            <a:pPr marL="0" indent="0">
              <a:buNone/>
            </a:pPr>
            <a:r>
              <a:rPr lang="en-US" dirty="0"/>
              <a:t>For this analysis I’ll make the following assumptions:</a:t>
            </a:r>
          </a:p>
          <a:p>
            <a:pPr marL="514350" indent="-514350">
              <a:buFont typeface="+mj-lt"/>
              <a:buAutoNum type="arabicPeriod"/>
            </a:pPr>
            <a:r>
              <a:rPr lang="en-US" dirty="0"/>
              <a:t>The desired temperature increase in 2100 is 1.5</a:t>
            </a:r>
            <a:r>
              <a:rPr lang="en-US" dirty="0">
                <a:cs typeface="Times New Roman" panose="02020603050405020304" pitchFamily="18" charset="0"/>
              </a:rPr>
              <a:t>⁰C</a:t>
            </a:r>
          </a:p>
          <a:p>
            <a:pPr marL="514350" indent="-514350">
              <a:buFont typeface="+mj-lt"/>
              <a:buAutoNum type="arabicPeriod"/>
            </a:pPr>
            <a:r>
              <a:rPr lang="en-US" dirty="0">
                <a:cs typeface="Times New Roman" panose="02020603050405020304" pitchFamily="18" charset="0"/>
              </a:rPr>
              <a:t>The “avoidance percentage” is 67</a:t>
            </a:r>
          </a:p>
        </p:txBody>
      </p:sp>
    </p:spTree>
    <p:extLst>
      <p:ext uri="{BB962C8B-B14F-4D97-AF65-F5344CB8AC3E}">
        <p14:creationId xmlns:p14="http://schemas.microsoft.com/office/powerpoint/2010/main" val="1264064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E40A82-68ED-7E10-B0C2-856D9D548E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878BAE-7285-7847-4112-83B331BA0BC3}"/>
              </a:ext>
            </a:extLst>
          </p:cNvPr>
          <p:cNvSpPr>
            <a:spLocks noGrp="1"/>
          </p:cNvSpPr>
          <p:nvPr>
            <p:ph type="title"/>
          </p:nvPr>
        </p:nvSpPr>
        <p:spPr/>
        <p:txBody>
          <a:bodyPr/>
          <a:lstStyle/>
          <a:p>
            <a:r>
              <a:rPr lang="en-US" dirty="0"/>
              <a:t>Analysis - Assumptions</a:t>
            </a:r>
          </a:p>
        </p:txBody>
      </p:sp>
      <p:sp>
        <p:nvSpPr>
          <p:cNvPr id="3" name="Content Placeholder 2">
            <a:extLst>
              <a:ext uri="{FF2B5EF4-FFF2-40B4-BE49-F238E27FC236}">
                <a16:creationId xmlns:a16="http://schemas.microsoft.com/office/drawing/2014/main" id="{5CA36205-4418-29A5-114C-205CF2FE7C2E}"/>
              </a:ext>
            </a:extLst>
          </p:cNvPr>
          <p:cNvSpPr>
            <a:spLocks noGrp="1"/>
          </p:cNvSpPr>
          <p:nvPr>
            <p:ph idx="1"/>
          </p:nvPr>
        </p:nvSpPr>
        <p:spPr>
          <a:xfrm>
            <a:off x="692727" y="1825625"/>
            <a:ext cx="11102109" cy="4351338"/>
          </a:xfrm>
        </p:spPr>
        <p:txBody>
          <a:bodyPr>
            <a:normAutofit/>
          </a:bodyPr>
          <a:lstStyle/>
          <a:p>
            <a:pPr marL="0" indent="0">
              <a:buNone/>
            </a:pPr>
            <a:r>
              <a:rPr lang="en-US" dirty="0"/>
              <a:t>For this analysis I’ll make the following assumptions:</a:t>
            </a:r>
          </a:p>
          <a:p>
            <a:pPr marL="514350" indent="-514350">
              <a:buFont typeface="+mj-lt"/>
              <a:buAutoNum type="arabicPeriod"/>
            </a:pPr>
            <a:r>
              <a:rPr lang="en-US" dirty="0"/>
              <a:t>The desired temperature increase in 2100 is 1.5</a:t>
            </a:r>
            <a:r>
              <a:rPr lang="en-US" dirty="0">
                <a:cs typeface="Times New Roman" panose="02020603050405020304" pitchFamily="18" charset="0"/>
              </a:rPr>
              <a:t>⁰C</a:t>
            </a:r>
          </a:p>
          <a:p>
            <a:pPr marL="514350" indent="-514350">
              <a:buFont typeface="+mj-lt"/>
              <a:buAutoNum type="arabicPeriod"/>
            </a:pPr>
            <a:r>
              <a:rPr lang="en-US" dirty="0">
                <a:cs typeface="Times New Roman" panose="02020603050405020304" pitchFamily="18" charset="0"/>
              </a:rPr>
              <a:t>The “avoidance percentage” is 67</a:t>
            </a:r>
          </a:p>
          <a:p>
            <a:pPr marL="514350" indent="-514350">
              <a:buFont typeface="+mj-lt"/>
              <a:buAutoNum type="arabicPeriod"/>
            </a:pPr>
            <a:r>
              <a:rPr lang="en-US" dirty="0">
                <a:cs typeface="Times New Roman" panose="02020603050405020304" pitchFamily="18" charset="0"/>
              </a:rPr>
              <a:t>Anthropogenic CO2 emissions in 2025 were 43 billion tons</a:t>
            </a:r>
          </a:p>
        </p:txBody>
      </p:sp>
    </p:spTree>
    <p:extLst>
      <p:ext uri="{BB962C8B-B14F-4D97-AF65-F5344CB8AC3E}">
        <p14:creationId xmlns:p14="http://schemas.microsoft.com/office/powerpoint/2010/main" val="9453988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208C1-AF82-DB4B-91F9-A38CD4BE25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F5BF9A-C52B-33F2-7D7D-75C1F499A8F8}"/>
              </a:ext>
            </a:extLst>
          </p:cNvPr>
          <p:cNvSpPr>
            <a:spLocks noGrp="1"/>
          </p:cNvSpPr>
          <p:nvPr>
            <p:ph type="title"/>
          </p:nvPr>
        </p:nvSpPr>
        <p:spPr/>
        <p:txBody>
          <a:bodyPr/>
          <a:lstStyle/>
          <a:p>
            <a:r>
              <a:rPr lang="en-US" dirty="0"/>
              <a:t>Analysis - Assumptions</a:t>
            </a:r>
          </a:p>
        </p:txBody>
      </p:sp>
      <p:sp>
        <p:nvSpPr>
          <p:cNvPr id="3" name="Content Placeholder 2">
            <a:extLst>
              <a:ext uri="{FF2B5EF4-FFF2-40B4-BE49-F238E27FC236}">
                <a16:creationId xmlns:a16="http://schemas.microsoft.com/office/drawing/2014/main" id="{E5064B45-2580-DE83-6421-946BE88DA3F1}"/>
              </a:ext>
            </a:extLst>
          </p:cNvPr>
          <p:cNvSpPr>
            <a:spLocks noGrp="1"/>
          </p:cNvSpPr>
          <p:nvPr>
            <p:ph idx="1"/>
          </p:nvPr>
        </p:nvSpPr>
        <p:spPr>
          <a:xfrm>
            <a:off x="692727" y="1825625"/>
            <a:ext cx="11102109" cy="4351338"/>
          </a:xfrm>
        </p:spPr>
        <p:txBody>
          <a:bodyPr>
            <a:normAutofit/>
          </a:bodyPr>
          <a:lstStyle/>
          <a:p>
            <a:pPr marL="0" indent="0">
              <a:buNone/>
            </a:pPr>
            <a:r>
              <a:rPr lang="en-US" dirty="0"/>
              <a:t>For this analysis I’ll make the following assumptions:</a:t>
            </a:r>
          </a:p>
          <a:p>
            <a:pPr marL="514350" indent="-514350">
              <a:buFont typeface="+mj-lt"/>
              <a:buAutoNum type="arabicPeriod"/>
            </a:pPr>
            <a:r>
              <a:rPr lang="en-US" dirty="0"/>
              <a:t>The desired temperature increase in 2100 is 1.5</a:t>
            </a:r>
            <a:r>
              <a:rPr lang="en-US" dirty="0">
                <a:cs typeface="Times New Roman" panose="02020603050405020304" pitchFamily="18" charset="0"/>
              </a:rPr>
              <a:t>⁰C</a:t>
            </a:r>
          </a:p>
          <a:p>
            <a:pPr marL="514350" indent="-514350">
              <a:buFont typeface="+mj-lt"/>
              <a:buAutoNum type="arabicPeriod"/>
            </a:pPr>
            <a:r>
              <a:rPr lang="en-US" dirty="0">
                <a:cs typeface="Times New Roman" panose="02020603050405020304" pitchFamily="18" charset="0"/>
              </a:rPr>
              <a:t>The “avoidance percentage” is 67</a:t>
            </a:r>
          </a:p>
          <a:p>
            <a:pPr marL="514350" indent="-514350">
              <a:buFont typeface="+mj-lt"/>
              <a:buAutoNum type="arabicPeriod"/>
            </a:pPr>
            <a:r>
              <a:rPr lang="en-US" dirty="0">
                <a:cs typeface="Times New Roman" panose="02020603050405020304" pitchFamily="18" charset="0"/>
              </a:rPr>
              <a:t>Anthropogenic CO2 emissions in 2025 were 43 billion tons</a:t>
            </a:r>
          </a:p>
          <a:p>
            <a:pPr marL="514350" indent="-514350">
              <a:buFont typeface="+mj-lt"/>
              <a:buAutoNum type="arabicPeriod"/>
            </a:pPr>
            <a:r>
              <a:rPr lang="en-US" dirty="0">
                <a:cs typeface="Times New Roman" panose="02020603050405020304" pitchFamily="18" charset="0"/>
              </a:rPr>
              <a:t>Anthropogenic CO2 emissions are increasing at 0.5% per year</a:t>
            </a:r>
          </a:p>
        </p:txBody>
      </p:sp>
    </p:spTree>
    <p:extLst>
      <p:ext uri="{BB962C8B-B14F-4D97-AF65-F5344CB8AC3E}">
        <p14:creationId xmlns:p14="http://schemas.microsoft.com/office/powerpoint/2010/main" val="9186173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1BC68-530F-2A86-020A-CFACFF9507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D40864-767E-F9C3-EB57-E841F46461B1}"/>
              </a:ext>
            </a:extLst>
          </p:cNvPr>
          <p:cNvSpPr>
            <a:spLocks noGrp="1"/>
          </p:cNvSpPr>
          <p:nvPr>
            <p:ph type="title"/>
          </p:nvPr>
        </p:nvSpPr>
        <p:spPr/>
        <p:txBody>
          <a:bodyPr/>
          <a:lstStyle/>
          <a:p>
            <a:r>
              <a:rPr lang="en-US" dirty="0"/>
              <a:t>Analysis - Assumptions</a:t>
            </a:r>
          </a:p>
        </p:txBody>
      </p:sp>
      <p:sp>
        <p:nvSpPr>
          <p:cNvPr id="3" name="Content Placeholder 2">
            <a:extLst>
              <a:ext uri="{FF2B5EF4-FFF2-40B4-BE49-F238E27FC236}">
                <a16:creationId xmlns:a16="http://schemas.microsoft.com/office/drawing/2014/main" id="{3317A732-00A0-0FC6-7A32-4FA07828BF14}"/>
              </a:ext>
            </a:extLst>
          </p:cNvPr>
          <p:cNvSpPr>
            <a:spLocks noGrp="1"/>
          </p:cNvSpPr>
          <p:nvPr>
            <p:ph idx="1"/>
          </p:nvPr>
        </p:nvSpPr>
        <p:spPr>
          <a:xfrm>
            <a:off x="692727" y="1825625"/>
            <a:ext cx="11102109" cy="4351338"/>
          </a:xfrm>
        </p:spPr>
        <p:txBody>
          <a:bodyPr>
            <a:normAutofit/>
          </a:bodyPr>
          <a:lstStyle/>
          <a:p>
            <a:pPr marL="0" indent="0">
              <a:buNone/>
            </a:pPr>
            <a:r>
              <a:rPr lang="en-US" dirty="0"/>
              <a:t>For this analysis I’ll make the following assumptions:</a:t>
            </a:r>
          </a:p>
          <a:p>
            <a:pPr marL="514350" indent="-514350">
              <a:buFont typeface="+mj-lt"/>
              <a:buAutoNum type="arabicPeriod"/>
            </a:pPr>
            <a:r>
              <a:rPr lang="en-US" dirty="0"/>
              <a:t>The desired temperature increase in 2100 is 1.5</a:t>
            </a:r>
            <a:r>
              <a:rPr lang="en-US" dirty="0">
                <a:cs typeface="Times New Roman" panose="02020603050405020304" pitchFamily="18" charset="0"/>
              </a:rPr>
              <a:t>⁰C</a:t>
            </a:r>
          </a:p>
          <a:p>
            <a:pPr marL="514350" indent="-514350">
              <a:buFont typeface="+mj-lt"/>
              <a:buAutoNum type="arabicPeriod"/>
            </a:pPr>
            <a:r>
              <a:rPr lang="en-US" dirty="0">
                <a:cs typeface="Times New Roman" panose="02020603050405020304" pitchFamily="18" charset="0"/>
              </a:rPr>
              <a:t>The “avoidance percentage” is 67</a:t>
            </a:r>
          </a:p>
          <a:p>
            <a:pPr marL="514350" indent="-514350">
              <a:buFont typeface="+mj-lt"/>
              <a:buAutoNum type="arabicPeriod"/>
            </a:pPr>
            <a:r>
              <a:rPr lang="en-US" dirty="0">
                <a:cs typeface="Times New Roman" panose="02020603050405020304" pitchFamily="18" charset="0"/>
              </a:rPr>
              <a:t>Anthropogenic CO2 emissions in 2025 were 43 billion tons</a:t>
            </a:r>
          </a:p>
          <a:p>
            <a:pPr marL="514350" indent="-514350">
              <a:buFont typeface="+mj-lt"/>
              <a:buAutoNum type="arabicPeriod"/>
            </a:pPr>
            <a:r>
              <a:rPr lang="en-US" dirty="0">
                <a:cs typeface="Times New Roman" panose="02020603050405020304" pitchFamily="18" charset="0"/>
              </a:rPr>
              <a:t>Anthropogenic CO2 emissions are increasing at 0.5% per year</a:t>
            </a:r>
          </a:p>
          <a:p>
            <a:pPr marL="514350" indent="-514350">
              <a:buFont typeface="+mj-lt"/>
              <a:buAutoNum type="arabicPeriod"/>
            </a:pPr>
            <a:r>
              <a:rPr lang="en-US" dirty="0">
                <a:cs typeface="Times New Roman" panose="02020603050405020304" pitchFamily="18" charset="0"/>
              </a:rPr>
              <a:t>The minimum quantity of anthropogenic CO2 emissions is 3 billion tons</a:t>
            </a:r>
          </a:p>
        </p:txBody>
      </p:sp>
    </p:spTree>
    <p:extLst>
      <p:ext uri="{BB962C8B-B14F-4D97-AF65-F5344CB8AC3E}">
        <p14:creationId xmlns:p14="http://schemas.microsoft.com/office/powerpoint/2010/main" val="1864608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0F823-BEDB-27D1-048F-204D5F33AD0B}"/>
              </a:ext>
            </a:extLst>
          </p:cNvPr>
          <p:cNvSpPr>
            <a:spLocks noGrp="1"/>
          </p:cNvSpPr>
          <p:nvPr>
            <p:ph type="title"/>
          </p:nvPr>
        </p:nvSpPr>
        <p:spPr/>
        <p:txBody>
          <a:bodyPr/>
          <a:lstStyle/>
          <a:p>
            <a:r>
              <a:rPr lang="en-US" dirty="0"/>
              <a:t>Revised Carbon Budget</a:t>
            </a:r>
          </a:p>
        </p:txBody>
      </p:sp>
      <p:sp>
        <p:nvSpPr>
          <p:cNvPr id="11" name="TextBox 10">
            <a:extLst>
              <a:ext uri="{FF2B5EF4-FFF2-40B4-BE49-F238E27FC236}">
                <a16:creationId xmlns:a16="http://schemas.microsoft.com/office/drawing/2014/main" id="{0209C0DE-F81D-EC46-BEE2-50588C3CB07F}"/>
              </a:ext>
            </a:extLst>
          </p:cNvPr>
          <p:cNvSpPr txBox="1"/>
          <p:nvPr/>
        </p:nvSpPr>
        <p:spPr>
          <a:xfrm>
            <a:off x="838198" y="3786909"/>
            <a:ext cx="6543675" cy="276999"/>
          </a:xfrm>
          <a:prstGeom prst="rect">
            <a:avLst/>
          </a:prstGeom>
          <a:noFill/>
        </p:spPr>
        <p:txBody>
          <a:bodyPr wrap="square" rtlCol="0">
            <a:spAutoFit/>
          </a:bodyPr>
          <a:lstStyle/>
          <a:p>
            <a:r>
              <a:rPr lang="en-US" sz="1200" dirty="0"/>
              <a:t>https://essd.copernicus.org/articles/17/2641/2025/essd-17-2641-2025.pdf</a:t>
            </a:r>
          </a:p>
        </p:txBody>
      </p:sp>
      <p:sp>
        <p:nvSpPr>
          <p:cNvPr id="12" name="Rectangle 11">
            <a:extLst>
              <a:ext uri="{FF2B5EF4-FFF2-40B4-BE49-F238E27FC236}">
                <a16:creationId xmlns:a16="http://schemas.microsoft.com/office/drawing/2014/main" id="{919EABA0-18D9-42B8-02CD-3BDB1FF63920}"/>
              </a:ext>
            </a:extLst>
          </p:cNvPr>
          <p:cNvSpPr/>
          <p:nvPr/>
        </p:nvSpPr>
        <p:spPr>
          <a:xfrm>
            <a:off x="838200" y="1410494"/>
            <a:ext cx="6543674" cy="237641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Content Placeholder 16">
            <a:extLst>
              <a:ext uri="{FF2B5EF4-FFF2-40B4-BE49-F238E27FC236}">
                <a16:creationId xmlns:a16="http://schemas.microsoft.com/office/drawing/2014/main" id="{7B25E50B-026A-32CD-F774-2D0BC402B456}"/>
              </a:ext>
            </a:extLst>
          </p:cNvPr>
          <p:cNvPicPr>
            <a:picLocks noGrp="1" noChangeAspect="1"/>
          </p:cNvPicPr>
          <p:nvPr>
            <p:ph idx="1"/>
          </p:nvPr>
        </p:nvPicPr>
        <p:blipFill>
          <a:blip r:embed="rId2"/>
          <a:stretch>
            <a:fillRect/>
          </a:stretch>
        </p:blipFill>
        <p:spPr>
          <a:xfrm>
            <a:off x="838198" y="1410494"/>
            <a:ext cx="6543675" cy="2286000"/>
          </a:xfrm>
          <a:prstGeom prst="rect">
            <a:avLst/>
          </a:prstGeom>
        </p:spPr>
      </p:pic>
      <p:sp>
        <p:nvSpPr>
          <p:cNvPr id="20" name="TextBox 19">
            <a:extLst>
              <a:ext uri="{FF2B5EF4-FFF2-40B4-BE49-F238E27FC236}">
                <a16:creationId xmlns:a16="http://schemas.microsoft.com/office/drawing/2014/main" id="{7BE7F20A-60C3-7673-8169-5CE94AFA6A3E}"/>
              </a:ext>
            </a:extLst>
          </p:cNvPr>
          <p:cNvSpPr txBox="1"/>
          <p:nvPr/>
        </p:nvSpPr>
        <p:spPr>
          <a:xfrm>
            <a:off x="9090" y="6581001"/>
            <a:ext cx="12182910" cy="276999"/>
          </a:xfrm>
          <a:prstGeom prst="rect">
            <a:avLst/>
          </a:prstGeom>
          <a:noFill/>
        </p:spPr>
        <p:txBody>
          <a:bodyPr wrap="square" rtlCol="0">
            <a:spAutoFit/>
          </a:bodyPr>
          <a:lstStyle/>
          <a:p>
            <a:r>
              <a:rPr lang="en-US" sz="1200" dirty="0"/>
              <a:t>An article published in June 2025 analyzed the climatic changes that have  occurred  since the IPPC released their post-2019 carbon budget.</a:t>
            </a:r>
          </a:p>
        </p:txBody>
      </p:sp>
    </p:spTree>
    <p:extLst>
      <p:ext uri="{BB962C8B-B14F-4D97-AF65-F5344CB8AC3E}">
        <p14:creationId xmlns:p14="http://schemas.microsoft.com/office/powerpoint/2010/main" val="6382060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2D311-8EF1-34D4-7E9F-AF2B9A8257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FB2E25-261D-3F31-998A-41A3CC2069DE}"/>
              </a:ext>
            </a:extLst>
          </p:cNvPr>
          <p:cNvSpPr>
            <a:spLocks noGrp="1"/>
          </p:cNvSpPr>
          <p:nvPr>
            <p:ph type="title"/>
          </p:nvPr>
        </p:nvSpPr>
        <p:spPr/>
        <p:txBody>
          <a:bodyPr/>
          <a:lstStyle/>
          <a:p>
            <a:r>
              <a:rPr lang="en-US" dirty="0"/>
              <a:t>Analysis - Assumptions</a:t>
            </a:r>
          </a:p>
        </p:txBody>
      </p:sp>
      <p:sp>
        <p:nvSpPr>
          <p:cNvPr id="3" name="Content Placeholder 2">
            <a:extLst>
              <a:ext uri="{FF2B5EF4-FFF2-40B4-BE49-F238E27FC236}">
                <a16:creationId xmlns:a16="http://schemas.microsoft.com/office/drawing/2014/main" id="{D7867B84-6DDE-50AD-DAE9-19551D68E535}"/>
              </a:ext>
            </a:extLst>
          </p:cNvPr>
          <p:cNvSpPr>
            <a:spLocks noGrp="1"/>
          </p:cNvSpPr>
          <p:nvPr>
            <p:ph idx="1"/>
          </p:nvPr>
        </p:nvSpPr>
        <p:spPr>
          <a:xfrm>
            <a:off x="692727" y="1825625"/>
            <a:ext cx="11102109" cy="4351338"/>
          </a:xfrm>
        </p:spPr>
        <p:txBody>
          <a:bodyPr>
            <a:normAutofit/>
          </a:bodyPr>
          <a:lstStyle/>
          <a:p>
            <a:pPr marL="0" indent="0">
              <a:buNone/>
            </a:pPr>
            <a:r>
              <a:rPr lang="en-US" dirty="0"/>
              <a:t>For this analysis I’ll make the following assumptions:</a:t>
            </a:r>
          </a:p>
          <a:p>
            <a:pPr marL="514350" indent="-514350">
              <a:buFont typeface="+mj-lt"/>
              <a:buAutoNum type="arabicPeriod"/>
            </a:pPr>
            <a:r>
              <a:rPr lang="en-US" dirty="0"/>
              <a:t>The desired temperature increase in 2100 is 1.5</a:t>
            </a:r>
            <a:r>
              <a:rPr lang="en-US" dirty="0">
                <a:cs typeface="Times New Roman" panose="02020603050405020304" pitchFamily="18" charset="0"/>
              </a:rPr>
              <a:t>⁰C</a:t>
            </a:r>
          </a:p>
          <a:p>
            <a:pPr marL="514350" indent="-514350">
              <a:buFont typeface="+mj-lt"/>
              <a:buAutoNum type="arabicPeriod"/>
            </a:pPr>
            <a:r>
              <a:rPr lang="en-US" dirty="0">
                <a:cs typeface="Times New Roman" panose="02020603050405020304" pitchFamily="18" charset="0"/>
              </a:rPr>
              <a:t>The “avoidance percentage” is 67</a:t>
            </a:r>
          </a:p>
          <a:p>
            <a:pPr marL="514350" indent="-514350">
              <a:buFont typeface="+mj-lt"/>
              <a:buAutoNum type="arabicPeriod"/>
            </a:pPr>
            <a:r>
              <a:rPr lang="en-US" dirty="0">
                <a:cs typeface="Times New Roman" panose="02020603050405020304" pitchFamily="18" charset="0"/>
              </a:rPr>
              <a:t>Anthropogenic CO2 emissions in 2025 were 43 billion tons</a:t>
            </a:r>
          </a:p>
          <a:p>
            <a:pPr marL="514350" indent="-514350">
              <a:buFont typeface="+mj-lt"/>
              <a:buAutoNum type="arabicPeriod"/>
            </a:pPr>
            <a:r>
              <a:rPr lang="en-US" dirty="0">
                <a:cs typeface="Times New Roman" panose="02020603050405020304" pitchFamily="18" charset="0"/>
              </a:rPr>
              <a:t>Anthropogenic CO2 emissions are increasing at 0.5% per year</a:t>
            </a:r>
          </a:p>
          <a:p>
            <a:pPr marL="514350" indent="-514350">
              <a:buFont typeface="+mj-lt"/>
              <a:buAutoNum type="arabicPeriod"/>
            </a:pPr>
            <a:r>
              <a:rPr lang="en-US" dirty="0">
                <a:cs typeface="Times New Roman" panose="02020603050405020304" pitchFamily="18" charset="0"/>
              </a:rPr>
              <a:t>The minimum quantity of anthropogenic CO2 emissions is 3 billion tons</a:t>
            </a:r>
          </a:p>
          <a:p>
            <a:pPr marL="514350" indent="-514350">
              <a:buFont typeface="+mj-lt"/>
              <a:buAutoNum type="arabicPeriod"/>
            </a:pPr>
            <a:r>
              <a:rPr lang="en-US" dirty="0">
                <a:cs typeface="Times New Roman" panose="02020603050405020304" pitchFamily="18" charset="0"/>
              </a:rPr>
              <a:t>There are no additional carbon feedbacks</a:t>
            </a:r>
          </a:p>
        </p:txBody>
      </p:sp>
    </p:spTree>
    <p:extLst>
      <p:ext uri="{BB962C8B-B14F-4D97-AF65-F5344CB8AC3E}">
        <p14:creationId xmlns:p14="http://schemas.microsoft.com/office/powerpoint/2010/main" val="29101954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68CE1-6CB3-F3E8-E1EA-B4C57F25B4B5}"/>
              </a:ext>
            </a:extLst>
          </p:cNvPr>
          <p:cNvSpPr>
            <a:spLocks noGrp="1"/>
          </p:cNvSpPr>
          <p:nvPr>
            <p:ph type="title"/>
          </p:nvPr>
        </p:nvSpPr>
        <p:spPr/>
        <p:txBody>
          <a:bodyPr/>
          <a:lstStyle/>
          <a:p>
            <a:r>
              <a:rPr lang="en-US" dirty="0"/>
              <a:t>CO2 Pathways Model</a:t>
            </a:r>
          </a:p>
        </p:txBody>
      </p:sp>
      <p:pic>
        <p:nvPicPr>
          <p:cNvPr id="5" name="Content Placeholder 4">
            <a:extLst>
              <a:ext uri="{FF2B5EF4-FFF2-40B4-BE49-F238E27FC236}">
                <a16:creationId xmlns:a16="http://schemas.microsoft.com/office/drawing/2014/main" id="{FB3B48C7-2A0B-4D56-C327-EC0F56639DE8}"/>
              </a:ext>
            </a:extLst>
          </p:cNvPr>
          <p:cNvPicPr>
            <a:picLocks noGrp="1" noChangeAspect="1"/>
          </p:cNvPicPr>
          <p:nvPr>
            <p:ph idx="1"/>
          </p:nvPr>
        </p:nvPicPr>
        <p:blipFill>
          <a:blip r:embed="rId2"/>
          <a:stretch>
            <a:fillRect/>
          </a:stretch>
        </p:blipFill>
        <p:spPr>
          <a:xfrm>
            <a:off x="7297673" y="1452562"/>
            <a:ext cx="4257675" cy="4891542"/>
          </a:xfrm>
          <a:prstGeom prst="rect">
            <a:avLst/>
          </a:prstGeom>
        </p:spPr>
      </p:pic>
      <p:sp>
        <p:nvSpPr>
          <p:cNvPr id="6" name="TextBox 5">
            <a:extLst>
              <a:ext uri="{FF2B5EF4-FFF2-40B4-BE49-F238E27FC236}">
                <a16:creationId xmlns:a16="http://schemas.microsoft.com/office/drawing/2014/main" id="{CC8BA6D8-20BC-E1A2-B054-FD9372295954}"/>
              </a:ext>
            </a:extLst>
          </p:cNvPr>
          <p:cNvSpPr txBox="1"/>
          <p:nvPr/>
        </p:nvSpPr>
        <p:spPr>
          <a:xfrm>
            <a:off x="0" y="6581001"/>
            <a:ext cx="12182910" cy="276999"/>
          </a:xfrm>
          <a:prstGeom prst="rect">
            <a:avLst/>
          </a:prstGeom>
          <a:noFill/>
        </p:spPr>
        <p:txBody>
          <a:bodyPr wrap="square" rtlCol="0">
            <a:spAutoFit/>
          </a:bodyPr>
          <a:lstStyle/>
          <a:p>
            <a:r>
              <a:rPr lang="en-US" sz="1200" dirty="0"/>
              <a:t>For a specific year that emission reductions start, the model displays the expected temperature increases for multiple mitigation pathways. This includes:</a:t>
            </a:r>
          </a:p>
        </p:txBody>
      </p:sp>
      <p:sp>
        <p:nvSpPr>
          <p:cNvPr id="7" name="TextBox 6">
            <a:extLst>
              <a:ext uri="{FF2B5EF4-FFF2-40B4-BE49-F238E27FC236}">
                <a16:creationId xmlns:a16="http://schemas.microsoft.com/office/drawing/2014/main" id="{AD5780ED-4941-0859-30F1-53AACDC98571}"/>
              </a:ext>
            </a:extLst>
          </p:cNvPr>
          <p:cNvSpPr txBox="1"/>
          <p:nvPr/>
        </p:nvSpPr>
        <p:spPr>
          <a:xfrm>
            <a:off x="923544" y="1452562"/>
            <a:ext cx="6172581" cy="1569660"/>
          </a:xfrm>
          <a:prstGeom prst="rect">
            <a:avLst/>
          </a:prstGeom>
          <a:noFill/>
        </p:spPr>
        <p:txBody>
          <a:bodyPr wrap="square" rtlCol="0">
            <a:spAutoFit/>
          </a:bodyPr>
          <a:lstStyle/>
          <a:p>
            <a:r>
              <a:rPr lang="en-US" sz="2400" dirty="0"/>
              <a:t>For a specific year that emission reductions start, the model displays the expected temperature increases for multiple mitigation pathways. This includes:</a:t>
            </a:r>
          </a:p>
        </p:txBody>
      </p:sp>
    </p:spTree>
    <p:extLst>
      <p:ext uri="{BB962C8B-B14F-4D97-AF65-F5344CB8AC3E}">
        <p14:creationId xmlns:p14="http://schemas.microsoft.com/office/powerpoint/2010/main" val="3197401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29642-745D-4AEB-4FD0-3EC7A398F6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257229-780E-1975-F071-EA5964F05D57}"/>
              </a:ext>
            </a:extLst>
          </p:cNvPr>
          <p:cNvSpPr>
            <a:spLocks noGrp="1"/>
          </p:cNvSpPr>
          <p:nvPr>
            <p:ph type="title"/>
          </p:nvPr>
        </p:nvSpPr>
        <p:spPr/>
        <p:txBody>
          <a:bodyPr/>
          <a:lstStyle/>
          <a:p>
            <a:r>
              <a:rPr lang="en-US" dirty="0"/>
              <a:t>CO2 Pathways Model</a:t>
            </a:r>
          </a:p>
        </p:txBody>
      </p:sp>
      <p:pic>
        <p:nvPicPr>
          <p:cNvPr id="5" name="Content Placeholder 4">
            <a:extLst>
              <a:ext uri="{FF2B5EF4-FFF2-40B4-BE49-F238E27FC236}">
                <a16:creationId xmlns:a16="http://schemas.microsoft.com/office/drawing/2014/main" id="{75A8A407-1E40-24B0-FD2A-DBEC71FC536D}"/>
              </a:ext>
            </a:extLst>
          </p:cNvPr>
          <p:cNvPicPr>
            <a:picLocks noGrp="1" noChangeAspect="1"/>
          </p:cNvPicPr>
          <p:nvPr>
            <p:ph idx="1"/>
          </p:nvPr>
        </p:nvPicPr>
        <p:blipFill>
          <a:blip r:embed="rId2"/>
          <a:stretch>
            <a:fillRect/>
          </a:stretch>
        </p:blipFill>
        <p:spPr>
          <a:xfrm>
            <a:off x="7297673" y="1452562"/>
            <a:ext cx="4257675" cy="4891542"/>
          </a:xfrm>
          <a:prstGeom prst="rect">
            <a:avLst/>
          </a:prstGeom>
        </p:spPr>
      </p:pic>
      <p:sp>
        <p:nvSpPr>
          <p:cNvPr id="6" name="TextBox 5">
            <a:extLst>
              <a:ext uri="{FF2B5EF4-FFF2-40B4-BE49-F238E27FC236}">
                <a16:creationId xmlns:a16="http://schemas.microsoft.com/office/drawing/2014/main" id="{E6893346-B0A2-97B3-B6C3-3E7493885A08}"/>
              </a:ext>
            </a:extLst>
          </p:cNvPr>
          <p:cNvSpPr txBox="1"/>
          <p:nvPr/>
        </p:nvSpPr>
        <p:spPr>
          <a:xfrm>
            <a:off x="0" y="6581001"/>
            <a:ext cx="12182910" cy="276999"/>
          </a:xfrm>
          <a:prstGeom prst="rect">
            <a:avLst/>
          </a:prstGeom>
          <a:noFill/>
        </p:spPr>
        <p:txBody>
          <a:bodyPr wrap="square" rtlCol="0">
            <a:spAutoFit/>
          </a:bodyPr>
          <a:lstStyle/>
          <a:p>
            <a:r>
              <a:rPr lang="en-US" sz="1200" dirty="0"/>
              <a:t>The carbon budget for temperature increases </a:t>
            </a:r>
          </a:p>
        </p:txBody>
      </p:sp>
      <p:sp>
        <p:nvSpPr>
          <p:cNvPr id="7" name="TextBox 6">
            <a:extLst>
              <a:ext uri="{FF2B5EF4-FFF2-40B4-BE49-F238E27FC236}">
                <a16:creationId xmlns:a16="http://schemas.microsoft.com/office/drawing/2014/main" id="{7F7DC00C-2E1E-7A16-B6C2-90CBC12F61CB}"/>
              </a:ext>
            </a:extLst>
          </p:cNvPr>
          <p:cNvSpPr txBox="1"/>
          <p:nvPr/>
        </p:nvSpPr>
        <p:spPr>
          <a:xfrm>
            <a:off x="923544" y="1452562"/>
            <a:ext cx="6172581" cy="2308324"/>
          </a:xfrm>
          <a:prstGeom prst="rect">
            <a:avLst/>
          </a:prstGeom>
          <a:noFill/>
        </p:spPr>
        <p:txBody>
          <a:bodyPr wrap="square" rtlCol="0">
            <a:spAutoFit/>
          </a:bodyPr>
          <a:lstStyle/>
          <a:p>
            <a:r>
              <a:rPr lang="en-US" sz="2400" dirty="0"/>
              <a:t>For a specific year that emission reductions start, the model displays the expected temperature increases for multiple mitigation pathways. This includes:</a:t>
            </a:r>
          </a:p>
          <a:p>
            <a:pPr marL="457200" indent="-457200">
              <a:buFont typeface="+mj-lt"/>
              <a:buAutoNum type="arabicPeriod"/>
            </a:pPr>
            <a:r>
              <a:rPr lang="en-US" sz="2400" dirty="0"/>
              <a:t>The carbon budget for temperature increases</a:t>
            </a:r>
          </a:p>
        </p:txBody>
      </p:sp>
      <p:sp>
        <p:nvSpPr>
          <p:cNvPr id="3" name="Oval 2">
            <a:extLst>
              <a:ext uri="{FF2B5EF4-FFF2-40B4-BE49-F238E27FC236}">
                <a16:creationId xmlns:a16="http://schemas.microsoft.com/office/drawing/2014/main" id="{5B0C28BA-183F-BA09-5874-0843634F0DA6}"/>
              </a:ext>
            </a:extLst>
          </p:cNvPr>
          <p:cNvSpPr/>
          <p:nvPr/>
        </p:nvSpPr>
        <p:spPr>
          <a:xfrm>
            <a:off x="7951278" y="1097705"/>
            <a:ext cx="1475232" cy="5364848"/>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835236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A4737A-A15C-6231-E0BF-04555D10A6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A84568-9887-650C-DFBA-6E968BCBF884}"/>
              </a:ext>
            </a:extLst>
          </p:cNvPr>
          <p:cNvSpPr>
            <a:spLocks noGrp="1"/>
          </p:cNvSpPr>
          <p:nvPr>
            <p:ph type="title"/>
          </p:nvPr>
        </p:nvSpPr>
        <p:spPr/>
        <p:txBody>
          <a:bodyPr/>
          <a:lstStyle/>
          <a:p>
            <a:r>
              <a:rPr lang="en-US" dirty="0"/>
              <a:t>CO2 Pathways Model</a:t>
            </a:r>
          </a:p>
        </p:txBody>
      </p:sp>
      <p:pic>
        <p:nvPicPr>
          <p:cNvPr id="5" name="Content Placeholder 4">
            <a:extLst>
              <a:ext uri="{FF2B5EF4-FFF2-40B4-BE49-F238E27FC236}">
                <a16:creationId xmlns:a16="http://schemas.microsoft.com/office/drawing/2014/main" id="{578368B5-125A-F54E-250C-F95921FC94DA}"/>
              </a:ext>
            </a:extLst>
          </p:cNvPr>
          <p:cNvPicPr>
            <a:picLocks noGrp="1" noChangeAspect="1"/>
          </p:cNvPicPr>
          <p:nvPr>
            <p:ph idx="1"/>
          </p:nvPr>
        </p:nvPicPr>
        <p:blipFill>
          <a:blip r:embed="rId2"/>
          <a:stretch>
            <a:fillRect/>
          </a:stretch>
        </p:blipFill>
        <p:spPr>
          <a:xfrm>
            <a:off x="7297673" y="1452562"/>
            <a:ext cx="4257675" cy="4891542"/>
          </a:xfrm>
          <a:prstGeom prst="rect">
            <a:avLst/>
          </a:prstGeom>
        </p:spPr>
      </p:pic>
      <p:sp>
        <p:nvSpPr>
          <p:cNvPr id="6" name="TextBox 5">
            <a:extLst>
              <a:ext uri="{FF2B5EF4-FFF2-40B4-BE49-F238E27FC236}">
                <a16:creationId xmlns:a16="http://schemas.microsoft.com/office/drawing/2014/main" id="{C5F1C0A5-1C3D-5CD6-78EA-35CEAF89D69A}"/>
              </a:ext>
            </a:extLst>
          </p:cNvPr>
          <p:cNvSpPr txBox="1"/>
          <p:nvPr/>
        </p:nvSpPr>
        <p:spPr>
          <a:xfrm>
            <a:off x="0" y="6581001"/>
            <a:ext cx="12182910" cy="276999"/>
          </a:xfrm>
          <a:prstGeom prst="rect">
            <a:avLst/>
          </a:prstGeom>
          <a:noFill/>
        </p:spPr>
        <p:txBody>
          <a:bodyPr wrap="square" rtlCol="0">
            <a:spAutoFit/>
          </a:bodyPr>
          <a:lstStyle/>
          <a:p>
            <a:r>
              <a:rPr lang="en-US" sz="1200" dirty="0"/>
              <a:t>The cumulative CO2 emissions for multiple mitigation scenarios</a:t>
            </a:r>
          </a:p>
        </p:txBody>
      </p:sp>
      <p:sp>
        <p:nvSpPr>
          <p:cNvPr id="7" name="TextBox 6">
            <a:extLst>
              <a:ext uri="{FF2B5EF4-FFF2-40B4-BE49-F238E27FC236}">
                <a16:creationId xmlns:a16="http://schemas.microsoft.com/office/drawing/2014/main" id="{C8E8C216-D4CB-1386-FAB9-FFC5D1CD9E35}"/>
              </a:ext>
            </a:extLst>
          </p:cNvPr>
          <p:cNvSpPr txBox="1"/>
          <p:nvPr/>
        </p:nvSpPr>
        <p:spPr>
          <a:xfrm>
            <a:off x="923544" y="1452562"/>
            <a:ext cx="6172581" cy="3046988"/>
          </a:xfrm>
          <a:prstGeom prst="rect">
            <a:avLst/>
          </a:prstGeom>
          <a:noFill/>
        </p:spPr>
        <p:txBody>
          <a:bodyPr wrap="square" rtlCol="0">
            <a:spAutoFit/>
          </a:bodyPr>
          <a:lstStyle/>
          <a:p>
            <a:r>
              <a:rPr lang="en-US" sz="2400" dirty="0"/>
              <a:t>For a specific year that emission reductions start, the model displays the expected temperature increases for multiple mitigation pathways. This includes:</a:t>
            </a:r>
          </a:p>
          <a:p>
            <a:pPr marL="457200" indent="-457200">
              <a:buFont typeface="+mj-lt"/>
              <a:buAutoNum type="arabicPeriod"/>
            </a:pPr>
            <a:r>
              <a:rPr lang="en-US" sz="2400" dirty="0"/>
              <a:t>The carbon budget for temperature increases</a:t>
            </a:r>
          </a:p>
          <a:p>
            <a:pPr marL="457200" indent="-457200">
              <a:buFont typeface="+mj-lt"/>
              <a:buAutoNum type="arabicPeriod"/>
            </a:pPr>
            <a:r>
              <a:rPr lang="en-US" sz="2400" dirty="0"/>
              <a:t>The cumulative CO2 emissions for multiple mitigation pathways</a:t>
            </a:r>
          </a:p>
        </p:txBody>
      </p:sp>
      <p:sp>
        <p:nvSpPr>
          <p:cNvPr id="3" name="Oval 2">
            <a:extLst>
              <a:ext uri="{FF2B5EF4-FFF2-40B4-BE49-F238E27FC236}">
                <a16:creationId xmlns:a16="http://schemas.microsoft.com/office/drawing/2014/main" id="{8FBC628D-A11A-30B8-4FBE-180562440313}"/>
              </a:ext>
            </a:extLst>
          </p:cNvPr>
          <p:cNvSpPr/>
          <p:nvPr/>
        </p:nvSpPr>
        <p:spPr>
          <a:xfrm>
            <a:off x="10192512" y="1128027"/>
            <a:ext cx="1475232" cy="5364848"/>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54338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628EC2-9506-FBFB-0F43-BF33F724A3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F5AEF6-7754-39AF-027C-C4C0F3163598}"/>
              </a:ext>
            </a:extLst>
          </p:cNvPr>
          <p:cNvSpPr>
            <a:spLocks noGrp="1"/>
          </p:cNvSpPr>
          <p:nvPr>
            <p:ph type="title"/>
          </p:nvPr>
        </p:nvSpPr>
        <p:spPr/>
        <p:txBody>
          <a:bodyPr/>
          <a:lstStyle/>
          <a:p>
            <a:r>
              <a:rPr lang="en-US" dirty="0"/>
              <a:t>CO2 Pathways Model</a:t>
            </a:r>
          </a:p>
        </p:txBody>
      </p:sp>
      <p:pic>
        <p:nvPicPr>
          <p:cNvPr id="5" name="Content Placeholder 4">
            <a:extLst>
              <a:ext uri="{FF2B5EF4-FFF2-40B4-BE49-F238E27FC236}">
                <a16:creationId xmlns:a16="http://schemas.microsoft.com/office/drawing/2014/main" id="{C109A242-F243-B794-985C-2D8A9DD3AC66}"/>
              </a:ext>
            </a:extLst>
          </p:cNvPr>
          <p:cNvPicPr>
            <a:picLocks noGrp="1" noChangeAspect="1"/>
          </p:cNvPicPr>
          <p:nvPr>
            <p:ph idx="1"/>
          </p:nvPr>
        </p:nvPicPr>
        <p:blipFill>
          <a:blip r:embed="rId2"/>
          <a:stretch>
            <a:fillRect/>
          </a:stretch>
        </p:blipFill>
        <p:spPr>
          <a:xfrm>
            <a:off x="7297673" y="1452562"/>
            <a:ext cx="4257675" cy="4891542"/>
          </a:xfrm>
          <a:prstGeom prst="rect">
            <a:avLst/>
          </a:prstGeom>
        </p:spPr>
      </p:pic>
      <p:sp>
        <p:nvSpPr>
          <p:cNvPr id="6" name="TextBox 5">
            <a:extLst>
              <a:ext uri="{FF2B5EF4-FFF2-40B4-BE49-F238E27FC236}">
                <a16:creationId xmlns:a16="http://schemas.microsoft.com/office/drawing/2014/main" id="{A7977007-11A7-E31E-57D0-B81733802655}"/>
              </a:ext>
            </a:extLst>
          </p:cNvPr>
          <p:cNvSpPr txBox="1"/>
          <p:nvPr/>
        </p:nvSpPr>
        <p:spPr>
          <a:xfrm>
            <a:off x="9090" y="6396335"/>
            <a:ext cx="12182910" cy="461665"/>
          </a:xfrm>
          <a:prstGeom prst="rect">
            <a:avLst/>
          </a:prstGeom>
          <a:noFill/>
        </p:spPr>
        <p:txBody>
          <a:bodyPr wrap="square" rtlCol="0">
            <a:spAutoFit/>
          </a:bodyPr>
          <a:lstStyle/>
          <a:p>
            <a:r>
              <a:rPr lang="en-US" sz="1200" dirty="0"/>
              <a:t>The expected temperature increases for multiple mitigation scenarios.  This provides a very quick way to compare the effectiveness of multiple mitigation pathways.   Let me show you a few more examples</a:t>
            </a:r>
          </a:p>
        </p:txBody>
      </p:sp>
      <p:sp>
        <p:nvSpPr>
          <p:cNvPr id="7" name="TextBox 6">
            <a:extLst>
              <a:ext uri="{FF2B5EF4-FFF2-40B4-BE49-F238E27FC236}">
                <a16:creationId xmlns:a16="http://schemas.microsoft.com/office/drawing/2014/main" id="{E86E470C-3182-2516-E1B6-2D38AB7DCDEC}"/>
              </a:ext>
            </a:extLst>
          </p:cNvPr>
          <p:cNvSpPr txBox="1"/>
          <p:nvPr/>
        </p:nvSpPr>
        <p:spPr>
          <a:xfrm>
            <a:off x="923544" y="1452562"/>
            <a:ext cx="6172581" cy="3785652"/>
          </a:xfrm>
          <a:prstGeom prst="rect">
            <a:avLst/>
          </a:prstGeom>
          <a:noFill/>
        </p:spPr>
        <p:txBody>
          <a:bodyPr wrap="square" rtlCol="0">
            <a:spAutoFit/>
          </a:bodyPr>
          <a:lstStyle/>
          <a:p>
            <a:r>
              <a:rPr lang="en-US" sz="2400" dirty="0"/>
              <a:t>For a specific year that emission reductions start, the model displays the expected temperature increases for multiple mitigation pathways. This includes:</a:t>
            </a:r>
          </a:p>
          <a:p>
            <a:pPr marL="457200" indent="-457200">
              <a:buFont typeface="+mj-lt"/>
              <a:buAutoNum type="arabicPeriod"/>
            </a:pPr>
            <a:r>
              <a:rPr lang="en-US" sz="2400" dirty="0"/>
              <a:t>The carbon budget for temperature increases</a:t>
            </a:r>
          </a:p>
          <a:p>
            <a:pPr marL="457200" indent="-457200">
              <a:buFont typeface="+mj-lt"/>
              <a:buAutoNum type="arabicPeriod"/>
            </a:pPr>
            <a:r>
              <a:rPr lang="en-US" sz="2400" dirty="0"/>
              <a:t>The cumulative CO2 emissions for multiple mitigation pathways</a:t>
            </a:r>
          </a:p>
          <a:p>
            <a:pPr marL="457200" indent="-457200">
              <a:buFont typeface="+mj-lt"/>
              <a:buAutoNum type="arabicPeriod"/>
            </a:pPr>
            <a:r>
              <a:rPr lang="en-US" sz="2400" dirty="0"/>
              <a:t>The expected temperature increases for multiple mitigation pathways</a:t>
            </a:r>
          </a:p>
        </p:txBody>
      </p:sp>
      <p:sp>
        <p:nvSpPr>
          <p:cNvPr id="4" name="Oval 3">
            <a:extLst>
              <a:ext uri="{FF2B5EF4-FFF2-40B4-BE49-F238E27FC236}">
                <a16:creationId xmlns:a16="http://schemas.microsoft.com/office/drawing/2014/main" id="{19B50DCF-F4DC-6D6E-5118-5AB3027686C7}"/>
              </a:ext>
            </a:extLst>
          </p:cNvPr>
          <p:cNvSpPr/>
          <p:nvPr/>
        </p:nvSpPr>
        <p:spPr>
          <a:xfrm>
            <a:off x="7096125" y="5871083"/>
            <a:ext cx="5221224" cy="621792"/>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81389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33BC9-77EC-3A45-CF85-E51E9787E0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011E27-A6E4-C1D0-601D-F16FD14FC615}"/>
              </a:ext>
            </a:extLst>
          </p:cNvPr>
          <p:cNvSpPr>
            <a:spLocks noGrp="1"/>
          </p:cNvSpPr>
          <p:nvPr>
            <p:ph type="title"/>
          </p:nvPr>
        </p:nvSpPr>
        <p:spPr>
          <a:xfrm>
            <a:off x="838200" y="365125"/>
            <a:ext cx="11140440" cy="841883"/>
          </a:xfrm>
        </p:spPr>
        <p:txBody>
          <a:bodyPr>
            <a:normAutofit fontScale="90000"/>
          </a:bodyPr>
          <a:lstStyle/>
          <a:p>
            <a:br>
              <a:rPr lang="en-US" sz="4000" dirty="0"/>
            </a:br>
            <a:r>
              <a:rPr lang="en-US" sz="3800" dirty="0"/>
              <a:t>Based on Emissions Declining for a Specific Number of Years</a:t>
            </a:r>
            <a:br>
              <a:rPr lang="en-US" dirty="0"/>
            </a:br>
            <a:endParaRPr lang="en-US" dirty="0"/>
          </a:p>
        </p:txBody>
      </p:sp>
      <p:pic>
        <p:nvPicPr>
          <p:cNvPr id="9" name="Picture 8">
            <a:extLst>
              <a:ext uri="{FF2B5EF4-FFF2-40B4-BE49-F238E27FC236}">
                <a16:creationId xmlns:a16="http://schemas.microsoft.com/office/drawing/2014/main" id="{0653D39D-B1D7-D84D-BDDB-AB0B91FA9992}"/>
              </a:ext>
            </a:extLst>
          </p:cNvPr>
          <p:cNvPicPr>
            <a:picLocks noChangeAspect="1"/>
          </p:cNvPicPr>
          <p:nvPr/>
        </p:nvPicPr>
        <p:blipFill>
          <a:blip r:embed="rId2"/>
          <a:stretch>
            <a:fillRect/>
          </a:stretch>
        </p:blipFill>
        <p:spPr>
          <a:xfrm>
            <a:off x="1504950" y="1595437"/>
            <a:ext cx="4962998" cy="4481513"/>
          </a:xfrm>
          <a:prstGeom prst="rect">
            <a:avLst/>
          </a:prstGeom>
        </p:spPr>
      </p:pic>
      <p:sp>
        <p:nvSpPr>
          <p:cNvPr id="21" name="TextBox 20">
            <a:extLst>
              <a:ext uri="{FF2B5EF4-FFF2-40B4-BE49-F238E27FC236}">
                <a16:creationId xmlns:a16="http://schemas.microsoft.com/office/drawing/2014/main" id="{E9FD0F18-62CF-B40A-043D-AB9D5F8C733E}"/>
              </a:ext>
            </a:extLst>
          </p:cNvPr>
          <p:cNvSpPr txBox="1"/>
          <p:nvPr/>
        </p:nvSpPr>
        <p:spPr>
          <a:xfrm>
            <a:off x="0" y="6581001"/>
            <a:ext cx="12182910" cy="276999"/>
          </a:xfrm>
          <a:prstGeom prst="rect">
            <a:avLst/>
          </a:prstGeom>
          <a:noFill/>
        </p:spPr>
        <p:txBody>
          <a:bodyPr wrap="square" rtlCol="0">
            <a:spAutoFit/>
          </a:bodyPr>
          <a:lstStyle/>
          <a:p>
            <a:r>
              <a:rPr lang="en-US" sz="1200" dirty="0"/>
              <a:t>This one is Based on Emissions Declining for a Specific Number of Years . These tables show, two start years</a:t>
            </a:r>
          </a:p>
        </p:txBody>
      </p:sp>
      <p:pic>
        <p:nvPicPr>
          <p:cNvPr id="7" name="Picture 6">
            <a:extLst>
              <a:ext uri="{FF2B5EF4-FFF2-40B4-BE49-F238E27FC236}">
                <a16:creationId xmlns:a16="http://schemas.microsoft.com/office/drawing/2014/main" id="{6958472C-F88F-0898-F644-D1137187BD53}"/>
              </a:ext>
            </a:extLst>
          </p:cNvPr>
          <p:cNvPicPr>
            <a:picLocks noChangeAspect="1"/>
          </p:cNvPicPr>
          <p:nvPr/>
        </p:nvPicPr>
        <p:blipFill>
          <a:blip r:embed="rId3"/>
          <a:stretch>
            <a:fillRect/>
          </a:stretch>
        </p:blipFill>
        <p:spPr>
          <a:xfrm>
            <a:off x="8763001" y="1565142"/>
            <a:ext cx="2671762" cy="1885269"/>
          </a:xfrm>
          <a:prstGeom prst="rect">
            <a:avLst/>
          </a:prstGeom>
        </p:spPr>
      </p:pic>
      <p:sp>
        <p:nvSpPr>
          <p:cNvPr id="8" name="Oval 7">
            <a:extLst>
              <a:ext uri="{FF2B5EF4-FFF2-40B4-BE49-F238E27FC236}">
                <a16:creationId xmlns:a16="http://schemas.microsoft.com/office/drawing/2014/main" id="{6DA3A595-3A93-AA4D-95B8-DA68DAB1883C}"/>
              </a:ext>
            </a:extLst>
          </p:cNvPr>
          <p:cNvSpPr/>
          <p:nvPr/>
        </p:nvSpPr>
        <p:spPr>
          <a:xfrm>
            <a:off x="3524630" y="1830991"/>
            <a:ext cx="1093089"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9DF07E32-EAC7-2ADB-9A6C-7A3B749EEC74}"/>
              </a:ext>
            </a:extLst>
          </p:cNvPr>
          <p:cNvSpPr/>
          <p:nvPr/>
        </p:nvSpPr>
        <p:spPr>
          <a:xfrm>
            <a:off x="5312664" y="1830991"/>
            <a:ext cx="896112"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731339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A0F03-0551-6710-72F6-0664811EBA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0BA779-49C4-3F5E-9952-721FB850656E}"/>
              </a:ext>
            </a:extLst>
          </p:cNvPr>
          <p:cNvSpPr>
            <a:spLocks noGrp="1"/>
          </p:cNvSpPr>
          <p:nvPr>
            <p:ph type="title"/>
          </p:nvPr>
        </p:nvSpPr>
        <p:spPr>
          <a:xfrm>
            <a:off x="838200" y="365125"/>
            <a:ext cx="11140440" cy="841883"/>
          </a:xfrm>
        </p:spPr>
        <p:txBody>
          <a:bodyPr>
            <a:normAutofit fontScale="90000"/>
          </a:bodyPr>
          <a:lstStyle/>
          <a:p>
            <a:br>
              <a:rPr lang="en-US" sz="4000" dirty="0"/>
            </a:br>
            <a:r>
              <a:rPr lang="en-US" sz="3800" dirty="0"/>
              <a:t>Based on Emissions Declining for a Specific Number of Years</a:t>
            </a:r>
            <a:br>
              <a:rPr lang="en-US" dirty="0"/>
            </a:br>
            <a:endParaRPr lang="en-US" dirty="0"/>
          </a:p>
        </p:txBody>
      </p:sp>
      <p:pic>
        <p:nvPicPr>
          <p:cNvPr id="9" name="Picture 8">
            <a:extLst>
              <a:ext uri="{FF2B5EF4-FFF2-40B4-BE49-F238E27FC236}">
                <a16:creationId xmlns:a16="http://schemas.microsoft.com/office/drawing/2014/main" id="{A39AD4C0-C00A-6D19-FC82-325493295B07}"/>
              </a:ext>
            </a:extLst>
          </p:cNvPr>
          <p:cNvPicPr>
            <a:picLocks noChangeAspect="1"/>
          </p:cNvPicPr>
          <p:nvPr/>
        </p:nvPicPr>
        <p:blipFill>
          <a:blip r:embed="rId2"/>
          <a:stretch>
            <a:fillRect/>
          </a:stretch>
        </p:blipFill>
        <p:spPr>
          <a:xfrm>
            <a:off x="1504950" y="1595437"/>
            <a:ext cx="4962998" cy="4481513"/>
          </a:xfrm>
          <a:prstGeom prst="rect">
            <a:avLst/>
          </a:prstGeom>
        </p:spPr>
      </p:pic>
      <p:sp>
        <p:nvSpPr>
          <p:cNvPr id="21" name="TextBox 20">
            <a:extLst>
              <a:ext uri="{FF2B5EF4-FFF2-40B4-BE49-F238E27FC236}">
                <a16:creationId xmlns:a16="http://schemas.microsoft.com/office/drawing/2014/main" id="{1741E02E-4671-7DDA-7F60-33C1888567A4}"/>
              </a:ext>
            </a:extLst>
          </p:cNvPr>
          <p:cNvSpPr txBox="1"/>
          <p:nvPr/>
        </p:nvSpPr>
        <p:spPr>
          <a:xfrm>
            <a:off x="0" y="6581001"/>
            <a:ext cx="12182910" cy="276999"/>
          </a:xfrm>
          <a:prstGeom prst="rect">
            <a:avLst/>
          </a:prstGeom>
          <a:noFill/>
        </p:spPr>
        <p:txBody>
          <a:bodyPr wrap="square" rtlCol="0">
            <a:spAutoFit/>
          </a:bodyPr>
          <a:lstStyle/>
          <a:p>
            <a:r>
              <a:rPr lang="en-US" sz="1200" dirty="0"/>
              <a:t>With Multiple  end years of emissions reduction </a:t>
            </a:r>
            <a:r>
              <a:rPr lang="en-US" sz="1200"/>
              <a:t>that each </a:t>
            </a:r>
            <a:r>
              <a:rPr lang="en-US" sz="1200" dirty="0"/>
              <a:t>reach 3 three billion tons per year.  Note that there is no CCS</a:t>
            </a:r>
          </a:p>
        </p:txBody>
      </p:sp>
      <p:pic>
        <p:nvPicPr>
          <p:cNvPr id="7" name="Picture 6">
            <a:extLst>
              <a:ext uri="{FF2B5EF4-FFF2-40B4-BE49-F238E27FC236}">
                <a16:creationId xmlns:a16="http://schemas.microsoft.com/office/drawing/2014/main" id="{96235961-9247-C64E-EF7C-D40C30889328}"/>
              </a:ext>
            </a:extLst>
          </p:cNvPr>
          <p:cNvPicPr>
            <a:picLocks noChangeAspect="1"/>
          </p:cNvPicPr>
          <p:nvPr/>
        </p:nvPicPr>
        <p:blipFill>
          <a:blip r:embed="rId3"/>
          <a:stretch>
            <a:fillRect/>
          </a:stretch>
        </p:blipFill>
        <p:spPr>
          <a:xfrm>
            <a:off x="8763001" y="1565142"/>
            <a:ext cx="2671762" cy="1885269"/>
          </a:xfrm>
          <a:prstGeom prst="rect">
            <a:avLst/>
          </a:prstGeom>
        </p:spPr>
      </p:pic>
      <p:sp>
        <p:nvSpPr>
          <p:cNvPr id="8" name="Oval 7">
            <a:extLst>
              <a:ext uri="{FF2B5EF4-FFF2-40B4-BE49-F238E27FC236}">
                <a16:creationId xmlns:a16="http://schemas.microsoft.com/office/drawing/2014/main" id="{62440EDC-70D4-6D22-B3A7-1E283FE42AA0}"/>
              </a:ext>
            </a:extLst>
          </p:cNvPr>
          <p:cNvSpPr/>
          <p:nvPr/>
        </p:nvSpPr>
        <p:spPr>
          <a:xfrm>
            <a:off x="3378373" y="2834640"/>
            <a:ext cx="667512"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1A550F7C-CEA8-E629-819F-6FFDF7421841}"/>
              </a:ext>
            </a:extLst>
          </p:cNvPr>
          <p:cNvSpPr/>
          <p:nvPr/>
        </p:nvSpPr>
        <p:spPr>
          <a:xfrm>
            <a:off x="4192143" y="2816352"/>
            <a:ext cx="667512"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31C03F07-39EE-0EA0-28A1-3C41BEA6DD45}"/>
              </a:ext>
            </a:extLst>
          </p:cNvPr>
          <p:cNvSpPr/>
          <p:nvPr/>
        </p:nvSpPr>
        <p:spPr>
          <a:xfrm>
            <a:off x="5047450" y="2787396"/>
            <a:ext cx="667512"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3C94CB22-7A3F-71F6-00F9-61F0DF1DBA6A}"/>
              </a:ext>
            </a:extLst>
          </p:cNvPr>
          <p:cNvSpPr/>
          <p:nvPr/>
        </p:nvSpPr>
        <p:spPr>
          <a:xfrm>
            <a:off x="5757699" y="2781300"/>
            <a:ext cx="667512"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13499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9A436-0304-1AA4-8639-FB3908DB27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B5FA9A-E0C5-6E6B-029D-B798B484C22B}"/>
              </a:ext>
            </a:extLst>
          </p:cNvPr>
          <p:cNvSpPr>
            <a:spLocks noGrp="1"/>
          </p:cNvSpPr>
          <p:nvPr>
            <p:ph type="title"/>
          </p:nvPr>
        </p:nvSpPr>
        <p:spPr>
          <a:xfrm>
            <a:off x="838200" y="365125"/>
            <a:ext cx="11140440" cy="841883"/>
          </a:xfrm>
        </p:spPr>
        <p:txBody>
          <a:bodyPr>
            <a:normAutofit fontScale="90000"/>
          </a:bodyPr>
          <a:lstStyle/>
          <a:p>
            <a:br>
              <a:rPr lang="en-US" sz="4000" dirty="0"/>
            </a:br>
            <a:r>
              <a:rPr lang="en-US" sz="3800" dirty="0"/>
              <a:t>Based on Emissions Declining for a Specific Number of Years</a:t>
            </a:r>
            <a:br>
              <a:rPr lang="en-US" dirty="0"/>
            </a:br>
            <a:endParaRPr lang="en-US" dirty="0"/>
          </a:p>
        </p:txBody>
      </p:sp>
      <p:pic>
        <p:nvPicPr>
          <p:cNvPr id="9" name="Picture 8">
            <a:extLst>
              <a:ext uri="{FF2B5EF4-FFF2-40B4-BE49-F238E27FC236}">
                <a16:creationId xmlns:a16="http://schemas.microsoft.com/office/drawing/2014/main" id="{6CE34801-90F5-5392-2286-85614A4265CD}"/>
              </a:ext>
            </a:extLst>
          </p:cNvPr>
          <p:cNvPicPr>
            <a:picLocks noChangeAspect="1"/>
          </p:cNvPicPr>
          <p:nvPr/>
        </p:nvPicPr>
        <p:blipFill>
          <a:blip r:embed="rId2"/>
          <a:stretch>
            <a:fillRect/>
          </a:stretch>
        </p:blipFill>
        <p:spPr>
          <a:xfrm>
            <a:off x="1504950" y="1595437"/>
            <a:ext cx="4962998" cy="4481513"/>
          </a:xfrm>
          <a:prstGeom prst="rect">
            <a:avLst/>
          </a:prstGeom>
        </p:spPr>
      </p:pic>
      <p:sp>
        <p:nvSpPr>
          <p:cNvPr id="3" name="Oval 2">
            <a:extLst>
              <a:ext uri="{FF2B5EF4-FFF2-40B4-BE49-F238E27FC236}">
                <a16:creationId xmlns:a16="http://schemas.microsoft.com/office/drawing/2014/main" id="{185FCA3A-0B3B-E505-286B-93CC723FCD02}"/>
              </a:ext>
            </a:extLst>
          </p:cNvPr>
          <p:cNvSpPr/>
          <p:nvPr/>
        </p:nvSpPr>
        <p:spPr>
          <a:xfrm>
            <a:off x="4507992" y="427024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3641DA96-89F1-D3EF-FE65-315AF1396092}"/>
              </a:ext>
            </a:extLst>
          </p:cNvPr>
          <p:cNvSpPr/>
          <p:nvPr/>
        </p:nvSpPr>
        <p:spPr>
          <a:xfrm>
            <a:off x="3590544" y="427024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8482799A-8204-27B0-9D3D-F4D6AEFEDEDF}"/>
              </a:ext>
            </a:extLst>
          </p:cNvPr>
          <p:cNvSpPr txBox="1"/>
          <p:nvPr/>
        </p:nvSpPr>
        <p:spPr>
          <a:xfrm>
            <a:off x="0" y="6581001"/>
            <a:ext cx="12182910" cy="276999"/>
          </a:xfrm>
          <a:prstGeom prst="rect">
            <a:avLst/>
          </a:prstGeom>
          <a:noFill/>
        </p:spPr>
        <p:txBody>
          <a:bodyPr wrap="square" rtlCol="0">
            <a:spAutoFit/>
          </a:bodyPr>
          <a:lstStyle/>
          <a:p>
            <a:r>
              <a:rPr lang="en-US" sz="1200" dirty="0"/>
              <a:t>For example, if the emissions decline starts in 2025 and decline to 3 billion tons in 32 years</a:t>
            </a:r>
          </a:p>
        </p:txBody>
      </p:sp>
      <p:sp>
        <p:nvSpPr>
          <p:cNvPr id="10" name="Oval 9">
            <a:extLst>
              <a:ext uri="{FF2B5EF4-FFF2-40B4-BE49-F238E27FC236}">
                <a16:creationId xmlns:a16="http://schemas.microsoft.com/office/drawing/2014/main" id="{01BE8794-9F4F-6982-D7BF-89AC0701CC0C}"/>
              </a:ext>
            </a:extLst>
          </p:cNvPr>
          <p:cNvSpPr/>
          <p:nvPr/>
        </p:nvSpPr>
        <p:spPr>
          <a:xfrm>
            <a:off x="4011629" y="181660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A164BEF1-8B16-51D5-48A0-9F75D9D9B6F7}"/>
              </a:ext>
            </a:extLst>
          </p:cNvPr>
          <p:cNvPicPr>
            <a:picLocks noChangeAspect="1"/>
          </p:cNvPicPr>
          <p:nvPr/>
        </p:nvPicPr>
        <p:blipFill>
          <a:blip r:embed="rId3"/>
          <a:stretch>
            <a:fillRect/>
          </a:stretch>
        </p:blipFill>
        <p:spPr>
          <a:xfrm>
            <a:off x="8763001" y="1565142"/>
            <a:ext cx="2671762" cy="1885269"/>
          </a:xfrm>
          <a:prstGeom prst="rect">
            <a:avLst/>
          </a:prstGeom>
        </p:spPr>
      </p:pic>
    </p:spTree>
    <p:extLst>
      <p:ext uri="{BB962C8B-B14F-4D97-AF65-F5344CB8AC3E}">
        <p14:creationId xmlns:p14="http://schemas.microsoft.com/office/powerpoint/2010/main" val="36246101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216A8-A667-88BF-125A-D5DBC6CBFB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581FDD-B34C-9DC5-C44A-025E784ADA79}"/>
              </a:ext>
            </a:extLst>
          </p:cNvPr>
          <p:cNvSpPr>
            <a:spLocks noGrp="1"/>
          </p:cNvSpPr>
          <p:nvPr>
            <p:ph type="title"/>
          </p:nvPr>
        </p:nvSpPr>
        <p:spPr>
          <a:xfrm>
            <a:off x="838200" y="365125"/>
            <a:ext cx="11140440" cy="841883"/>
          </a:xfrm>
        </p:spPr>
        <p:txBody>
          <a:bodyPr>
            <a:normAutofit fontScale="90000"/>
          </a:bodyPr>
          <a:lstStyle/>
          <a:p>
            <a:br>
              <a:rPr lang="en-US" sz="4000" dirty="0"/>
            </a:br>
            <a:r>
              <a:rPr lang="en-US" sz="3800" dirty="0"/>
              <a:t>Based on Emissions Declining for a Specific Number of Years</a:t>
            </a:r>
            <a:br>
              <a:rPr lang="en-US" dirty="0"/>
            </a:br>
            <a:endParaRPr lang="en-US" dirty="0"/>
          </a:p>
        </p:txBody>
      </p:sp>
      <p:pic>
        <p:nvPicPr>
          <p:cNvPr id="9" name="Picture 8">
            <a:extLst>
              <a:ext uri="{FF2B5EF4-FFF2-40B4-BE49-F238E27FC236}">
                <a16:creationId xmlns:a16="http://schemas.microsoft.com/office/drawing/2014/main" id="{C6068485-0923-02E1-6D0C-7C796938AE25}"/>
              </a:ext>
            </a:extLst>
          </p:cNvPr>
          <p:cNvPicPr>
            <a:picLocks noChangeAspect="1"/>
          </p:cNvPicPr>
          <p:nvPr/>
        </p:nvPicPr>
        <p:blipFill>
          <a:blip r:embed="rId2"/>
          <a:stretch>
            <a:fillRect/>
          </a:stretch>
        </p:blipFill>
        <p:spPr>
          <a:xfrm>
            <a:off x="1504950" y="1595437"/>
            <a:ext cx="4962998" cy="4481513"/>
          </a:xfrm>
          <a:prstGeom prst="rect">
            <a:avLst/>
          </a:prstGeom>
        </p:spPr>
      </p:pic>
      <p:sp>
        <p:nvSpPr>
          <p:cNvPr id="3" name="Oval 2">
            <a:extLst>
              <a:ext uri="{FF2B5EF4-FFF2-40B4-BE49-F238E27FC236}">
                <a16:creationId xmlns:a16="http://schemas.microsoft.com/office/drawing/2014/main" id="{0FCEA093-AD53-10C1-C39D-21E9DEE1F169}"/>
              </a:ext>
            </a:extLst>
          </p:cNvPr>
          <p:cNvSpPr/>
          <p:nvPr/>
        </p:nvSpPr>
        <p:spPr>
          <a:xfrm>
            <a:off x="4507992" y="427024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54B164E7-C6EE-9AA9-F4CF-67018EFA78F1}"/>
              </a:ext>
            </a:extLst>
          </p:cNvPr>
          <p:cNvSpPr/>
          <p:nvPr/>
        </p:nvSpPr>
        <p:spPr>
          <a:xfrm>
            <a:off x="3590544" y="427024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98F70E24-CC0D-2C61-22FA-93E9CD6ED5F1}"/>
              </a:ext>
            </a:extLst>
          </p:cNvPr>
          <p:cNvSpPr txBox="1"/>
          <p:nvPr/>
        </p:nvSpPr>
        <p:spPr>
          <a:xfrm>
            <a:off x="0" y="6585388"/>
            <a:ext cx="12182910" cy="276999"/>
          </a:xfrm>
          <a:prstGeom prst="rect">
            <a:avLst/>
          </a:prstGeom>
          <a:noFill/>
        </p:spPr>
        <p:txBody>
          <a:bodyPr wrap="square" rtlCol="0">
            <a:spAutoFit/>
          </a:bodyPr>
          <a:lstStyle/>
          <a:p>
            <a:r>
              <a:rPr lang="en-US" sz="1200" dirty="0"/>
              <a:t>Cumulative CO2 emissions will be about 828 billion tons </a:t>
            </a:r>
          </a:p>
        </p:txBody>
      </p:sp>
      <p:sp>
        <p:nvSpPr>
          <p:cNvPr id="10" name="Oval 9">
            <a:extLst>
              <a:ext uri="{FF2B5EF4-FFF2-40B4-BE49-F238E27FC236}">
                <a16:creationId xmlns:a16="http://schemas.microsoft.com/office/drawing/2014/main" id="{B4803AAD-DC3E-3FEE-4564-6DDF10D2B5FD}"/>
              </a:ext>
            </a:extLst>
          </p:cNvPr>
          <p:cNvSpPr/>
          <p:nvPr/>
        </p:nvSpPr>
        <p:spPr>
          <a:xfrm>
            <a:off x="4011629" y="181660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FFA57C1C-CB86-E3C0-AAF7-4E5E292F7F0B}"/>
              </a:ext>
            </a:extLst>
          </p:cNvPr>
          <p:cNvSpPr/>
          <p:nvPr/>
        </p:nvSpPr>
        <p:spPr>
          <a:xfrm>
            <a:off x="2673096" y="427024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7F214AB5-CB1A-F670-E806-95A86397CC37}"/>
              </a:ext>
            </a:extLst>
          </p:cNvPr>
          <p:cNvPicPr>
            <a:picLocks noChangeAspect="1"/>
          </p:cNvPicPr>
          <p:nvPr/>
        </p:nvPicPr>
        <p:blipFill>
          <a:blip r:embed="rId3"/>
          <a:stretch>
            <a:fillRect/>
          </a:stretch>
        </p:blipFill>
        <p:spPr>
          <a:xfrm>
            <a:off x="8763001" y="1565142"/>
            <a:ext cx="2671762" cy="1885269"/>
          </a:xfrm>
          <a:prstGeom prst="rect">
            <a:avLst/>
          </a:prstGeom>
        </p:spPr>
      </p:pic>
    </p:spTree>
    <p:extLst>
      <p:ext uri="{BB962C8B-B14F-4D97-AF65-F5344CB8AC3E}">
        <p14:creationId xmlns:p14="http://schemas.microsoft.com/office/powerpoint/2010/main" val="1692739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D9421C-3254-1EEC-386C-E119AB4015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A798C8-D2BC-B36D-3E3F-D1E322C71B8F}"/>
              </a:ext>
            </a:extLst>
          </p:cNvPr>
          <p:cNvSpPr>
            <a:spLocks noGrp="1"/>
          </p:cNvSpPr>
          <p:nvPr>
            <p:ph type="title"/>
          </p:nvPr>
        </p:nvSpPr>
        <p:spPr>
          <a:xfrm>
            <a:off x="838200" y="365125"/>
            <a:ext cx="11140440" cy="841883"/>
          </a:xfrm>
        </p:spPr>
        <p:txBody>
          <a:bodyPr>
            <a:normAutofit fontScale="90000"/>
          </a:bodyPr>
          <a:lstStyle/>
          <a:p>
            <a:br>
              <a:rPr lang="en-US" sz="4000" dirty="0"/>
            </a:br>
            <a:r>
              <a:rPr lang="en-US" sz="3800" dirty="0"/>
              <a:t>Based on Emissions Declining for a Specific Number of Years</a:t>
            </a:r>
            <a:br>
              <a:rPr lang="en-US" dirty="0"/>
            </a:br>
            <a:endParaRPr lang="en-US" dirty="0"/>
          </a:p>
        </p:txBody>
      </p:sp>
      <p:pic>
        <p:nvPicPr>
          <p:cNvPr id="9" name="Picture 8">
            <a:extLst>
              <a:ext uri="{FF2B5EF4-FFF2-40B4-BE49-F238E27FC236}">
                <a16:creationId xmlns:a16="http://schemas.microsoft.com/office/drawing/2014/main" id="{9BA69D2E-842E-7A73-49AF-FEF1137A2627}"/>
              </a:ext>
            </a:extLst>
          </p:cNvPr>
          <p:cNvPicPr>
            <a:picLocks noChangeAspect="1"/>
          </p:cNvPicPr>
          <p:nvPr/>
        </p:nvPicPr>
        <p:blipFill>
          <a:blip r:embed="rId2"/>
          <a:stretch>
            <a:fillRect/>
          </a:stretch>
        </p:blipFill>
        <p:spPr>
          <a:xfrm>
            <a:off x="1504950" y="1595437"/>
            <a:ext cx="4962998" cy="4481513"/>
          </a:xfrm>
          <a:prstGeom prst="rect">
            <a:avLst/>
          </a:prstGeom>
        </p:spPr>
      </p:pic>
      <p:sp>
        <p:nvSpPr>
          <p:cNvPr id="3" name="Oval 2">
            <a:extLst>
              <a:ext uri="{FF2B5EF4-FFF2-40B4-BE49-F238E27FC236}">
                <a16:creationId xmlns:a16="http://schemas.microsoft.com/office/drawing/2014/main" id="{C5074881-0FD9-986B-9C50-7037E0FE63F4}"/>
              </a:ext>
            </a:extLst>
          </p:cNvPr>
          <p:cNvSpPr/>
          <p:nvPr/>
        </p:nvSpPr>
        <p:spPr>
          <a:xfrm>
            <a:off x="4507992" y="427024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B338A074-019C-3F57-1AED-4A5861F985F7}"/>
              </a:ext>
            </a:extLst>
          </p:cNvPr>
          <p:cNvSpPr/>
          <p:nvPr/>
        </p:nvSpPr>
        <p:spPr>
          <a:xfrm>
            <a:off x="3590544" y="427024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92154824-039E-9F06-D155-2EDEE928D3A4}"/>
              </a:ext>
            </a:extLst>
          </p:cNvPr>
          <p:cNvSpPr txBox="1"/>
          <p:nvPr/>
        </p:nvSpPr>
        <p:spPr>
          <a:xfrm>
            <a:off x="-6096" y="6396335"/>
            <a:ext cx="12182910" cy="461665"/>
          </a:xfrm>
          <a:prstGeom prst="rect">
            <a:avLst/>
          </a:prstGeom>
          <a:noFill/>
        </p:spPr>
        <p:txBody>
          <a:bodyPr wrap="square" rtlCol="0">
            <a:spAutoFit/>
          </a:bodyPr>
          <a:lstStyle/>
          <a:p>
            <a:r>
              <a:rPr lang="en-US" sz="1200" dirty="0"/>
              <a:t>And the temperature increase in 2100 will be about 2 degrees.  Since reducing emissions to 3 billion tons per year will likely take longer than 30 years, we should expect a temperature increase of at least two degrees if there is no carbon capture or carbon dioxide removal</a:t>
            </a:r>
          </a:p>
        </p:txBody>
      </p:sp>
      <p:sp>
        <p:nvSpPr>
          <p:cNvPr id="10" name="Oval 9">
            <a:extLst>
              <a:ext uri="{FF2B5EF4-FFF2-40B4-BE49-F238E27FC236}">
                <a16:creationId xmlns:a16="http://schemas.microsoft.com/office/drawing/2014/main" id="{9D296831-81F0-D137-7402-6039AB8019D8}"/>
              </a:ext>
            </a:extLst>
          </p:cNvPr>
          <p:cNvSpPr/>
          <p:nvPr/>
        </p:nvSpPr>
        <p:spPr>
          <a:xfrm>
            <a:off x="4011629" y="181660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C386225-CA78-5F21-5D55-C52347D7E08D}"/>
              </a:ext>
            </a:extLst>
          </p:cNvPr>
          <p:cNvSpPr/>
          <p:nvPr/>
        </p:nvSpPr>
        <p:spPr>
          <a:xfrm>
            <a:off x="2673096" y="427024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C0139F9-DD31-3270-BF12-A1353F7BE850}"/>
              </a:ext>
            </a:extLst>
          </p:cNvPr>
          <p:cNvSpPr/>
          <p:nvPr/>
        </p:nvSpPr>
        <p:spPr>
          <a:xfrm>
            <a:off x="1878769" y="427024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D9692BAF-EB6C-E0B0-5D4C-A5E16EA56757}"/>
              </a:ext>
            </a:extLst>
          </p:cNvPr>
          <p:cNvPicPr>
            <a:picLocks noChangeAspect="1"/>
          </p:cNvPicPr>
          <p:nvPr/>
        </p:nvPicPr>
        <p:blipFill>
          <a:blip r:embed="rId3"/>
          <a:stretch>
            <a:fillRect/>
          </a:stretch>
        </p:blipFill>
        <p:spPr>
          <a:xfrm>
            <a:off x="8763001" y="1565142"/>
            <a:ext cx="2671762" cy="1885269"/>
          </a:xfrm>
          <a:prstGeom prst="rect">
            <a:avLst/>
          </a:prstGeom>
        </p:spPr>
      </p:pic>
    </p:spTree>
    <p:extLst>
      <p:ext uri="{BB962C8B-B14F-4D97-AF65-F5344CB8AC3E}">
        <p14:creationId xmlns:p14="http://schemas.microsoft.com/office/powerpoint/2010/main" val="3377679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94013-9A72-9F50-67D7-CC1BB12615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9E68C6-CB16-FDA1-1A69-F0A5EEA3CE75}"/>
              </a:ext>
            </a:extLst>
          </p:cNvPr>
          <p:cNvSpPr>
            <a:spLocks noGrp="1"/>
          </p:cNvSpPr>
          <p:nvPr>
            <p:ph type="title"/>
          </p:nvPr>
        </p:nvSpPr>
        <p:spPr/>
        <p:txBody>
          <a:bodyPr/>
          <a:lstStyle/>
          <a:p>
            <a:r>
              <a:rPr lang="en-US" dirty="0"/>
              <a:t>Revised Carbon Budget</a:t>
            </a:r>
          </a:p>
        </p:txBody>
      </p:sp>
      <p:sp>
        <p:nvSpPr>
          <p:cNvPr id="11" name="TextBox 10">
            <a:extLst>
              <a:ext uri="{FF2B5EF4-FFF2-40B4-BE49-F238E27FC236}">
                <a16:creationId xmlns:a16="http://schemas.microsoft.com/office/drawing/2014/main" id="{115284B1-2539-FC88-CAB6-41359B51BF94}"/>
              </a:ext>
            </a:extLst>
          </p:cNvPr>
          <p:cNvSpPr txBox="1"/>
          <p:nvPr/>
        </p:nvSpPr>
        <p:spPr>
          <a:xfrm>
            <a:off x="838198" y="3786909"/>
            <a:ext cx="6543675" cy="276999"/>
          </a:xfrm>
          <a:prstGeom prst="rect">
            <a:avLst/>
          </a:prstGeom>
          <a:noFill/>
        </p:spPr>
        <p:txBody>
          <a:bodyPr wrap="square" rtlCol="0">
            <a:spAutoFit/>
          </a:bodyPr>
          <a:lstStyle/>
          <a:p>
            <a:r>
              <a:rPr lang="en-US" sz="1200" dirty="0"/>
              <a:t>https://essd.copernicus.org/articles/17/2641/2025/essd-17-2641-2025.pdf</a:t>
            </a:r>
          </a:p>
        </p:txBody>
      </p:sp>
      <p:sp>
        <p:nvSpPr>
          <p:cNvPr id="12" name="Rectangle 11">
            <a:extLst>
              <a:ext uri="{FF2B5EF4-FFF2-40B4-BE49-F238E27FC236}">
                <a16:creationId xmlns:a16="http://schemas.microsoft.com/office/drawing/2014/main" id="{7B1BD5FC-346E-8CC1-A103-43E1DDB4721B}"/>
              </a:ext>
            </a:extLst>
          </p:cNvPr>
          <p:cNvSpPr/>
          <p:nvPr/>
        </p:nvSpPr>
        <p:spPr>
          <a:xfrm>
            <a:off x="838200" y="1410494"/>
            <a:ext cx="6543674" cy="237641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EF2FE2CF-869E-DEAA-4B4A-2A4D2C68E6B0}"/>
              </a:ext>
            </a:extLst>
          </p:cNvPr>
          <p:cNvPicPr>
            <a:picLocks noChangeAspect="1"/>
          </p:cNvPicPr>
          <p:nvPr/>
        </p:nvPicPr>
        <p:blipFill>
          <a:blip r:embed="rId2"/>
          <a:stretch>
            <a:fillRect/>
          </a:stretch>
        </p:blipFill>
        <p:spPr>
          <a:xfrm>
            <a:off x="6280728" y="3979573"/>
            <a:ext cx="4765963" cy="2032333"/>
          </a:xfrm>
          <a:prstGeom prst="rect">
            <a:avLst/>
          </a:prstGeom>
        </p:spPr>
      </p:pic>
      <p:pic>
        <p:nvPicPr>
          <p:cNvPr id="17" name="Content Placeholder 16">
            <a:extLst>
              <a:ext uri="{FF2B5EF4-FFF2-40B4-BE49-F238E27FC236}">
                <a16:creationId xmlns:a16="http://schemas.microsoft.com/office/drawing/2014/main" id="{E38A4949-9540-5B44-E234-EEBB7CD5B257}"/>
              </a:ext>
            </a:extLst>
          </p:cNvPr>
          <p:cNvPicPr>
            <a:picLocks noGrp="1" noChangeAspect="1"/>
          </p:cNvPicPr>
          <p:nvPr>
            <p:ph idx="1"/>
          </p:nvPr>
        </p:nvPicPr>
        <p:blipFill>
          <a:blip r:embed="rId3"/>
          <a:stretch>
            <a:fillRect/>
          </a:stretch>
        </p:blipFill>
        <p:spPr>
          <a:xfrm>
            <a:off x="838198" y="1410494"/>
            <a:ext cx="6543675" cy="2286000"/>
          </a:xfrm>
          <a:prstGeom prst="rect">
            <a:avLst/>
          </a:prstGeom>
        </p:spPr>
      </p:pic>
      <p:sp>
        <p:nvSpPr>
          <p:cNvPr id="20" name="TextBox 19">
            <a:extLst>
              <a:ext uri="{FF2B5EF4-FFF2-40B4-BE49-F238E27FC236}">
                <a16:creationId xmlns:a16="http://schemas.microsoft.com/office/drawing/2014/main" id="{E38683A6-CB77-18BE-26A4-771E38D1CF8C}"/>
              </a:ext>
            </a:extLst>
          </p:cNvPr>
          <p:cNvSpPr txBox="1"/>
          <p:nvPr/>
        </p:nvSpPr>
        <p:spPr>
          <a:xfrm>
            <a:off x="0" y="6581001"/>
            <a:ext cx="12182910" cy="276999"/>
          </a:xfrm>
          <a:prstGeom prst="rect">
            <a:avLst/>
          </a:prstGeom>
          <a:noFill/>
        </p:spPr>
        <p:txBody>
          <a:bodyPr wrap="square" rtlCol="0">
            <a:spAutoFit/>
          </a:bodyPr>
          <a:lstStyle/>
          <a:p>
            <a:r>
              <a:rPr lang="en-US" sz="1200" dirty="0"/>
              <a:t>They derived a  revised carbon budget that includes four temperature increases  and five avoidance probabilities </a:t>
            </a:r>
          </a:p>
        </p:txBody>
      </p:sp>
    </p:spTree>
    <p:extLst>
      <p:ext uri="{BB962C8B-B14F-4D97-AF65-F5344CB8AC3E}">
        <p14:creationId xmlns:p14="http://schemas.microsoft.com/office/powerpoint/2010/main" val="38210034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DB332-5B67-4E4A-990F-27D68FC708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79E4A0-6FD7-0DA5-5C2E-7070C82587DF}"/>
              </a:ext>
            </a:extLst>
          </p:cNvPr>
          <p:cNvSpPr>
            <a:spLocks noGrp="1"/>
          </p:cNvSpPr>
          <p:nvPr>
            <p:ph type="title"/>
          </p:nvPr>
        </p:nvSpPr>
        <p:spPr>
          <a:xfrm>
            <a:off x="838200" y="365125"/>
            <a:ext cx="11140440" cy="841883"/>
          </a:xfrm>
        </p:spPr>
        <p:txBody>
          <a:bodyPr>
            <a:normAutofit fontScale="90000"/>
          </a:bodyPr>
          <a:lstStyle/>
          <a:p>
            <a:br>
              <a:rPr lang="en-US" sz="4000" dirty="0"/>
            </a:br>
            <a:r>
              <a:rPr lang="en-US" sz="3800" dirty="0"/>
              <a:t>Based on Emissions Declining for a Specific Number of Years</a:t>
            </a:r>
            <a:br>
              <a:rPr lang="en-US" dirty="0"/>
            </a:br>
            <a:endParaRPr lang="en-US" dirty="0"/>
          </a:p>
        </p:txBody>
      </p:sp>
      <p:pic>
        <p:nvPicPr>
          <p:cNvPr id="9" name="Picture 8">
            <a:extLst>
              <a:ext uri="{FF2B5EF4-FFF2-40B4-BE49-F238E27FC236}">
                <a16:creationId xmlns:a16="http://schemas.microsoft.com/office/drawing/2014/main" id="{09C2BFA0-1BB1-0122-334B-418E1F7B8CCA}"/>
              </a:ext>
            </a:extLst>
          </p:cNvPr>
          <p:cNvPicPr>
            <a:picLocks noChangeAspect="1"/>
          </p:cNvPicPr>
          <p:nvPr/>
        </p:nvPicPr>
        <p:blipFill>
          <a:blip r:embed="rId2"/>
          <a:stretch>
            <a:fillRect/>
          </a:stretch>
        </p:blipFill>
        <p:spPr>
          <a:xfrm>
            <a:off x="1504950" y="1595437"/>
            <a:ext cx="4962998" cy="4481513"/>
          </a:xfrm>
          <a:prstGeom prst="rect">
            <a:avLst/>
          </a:prstGeom>
        </p:spPr>
      </p:pic>
      <p:sp>
        <p:nvSpPr>
          <p:cNvPr id="3" name="Oval 2">
            <a:extLst>
              <a:ext uri="{FF2B5EF4-FFF2-40B4-BE49-F238E27FC236}">
                <a16:creationId xmlns:a16="http://schemas.microsoft.com/office/drawing/2014/main" id="{A8A51154-5D1F-B515-F502-6FF9605AE7E9}"/>
              </a:ext>
            </a:extLst>
          </p:cNvPr>
          <p:cNvSpPr/>
          <p:nvPr/>
        </p:nvSpPr>
        <p:spPr>
          <a:xfrm>
            <a:off x="4507992" y="427024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C81A6195-0BD3-D9B0-825B-97B57E661818}"/>
              </a:ext>
            </a:extLst>
          </p:cNvPr>
          <p:cNvSpPr/>
          <p:nvPr/>
        </p:nvSpPr>
        <p:spPr>
          <a:xfrm>
            <a:off x="3590544" y="427024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B3A974A-3ECB-2749-98BE-8C2763C288E3}"/>
              </a:ext>
            </a:extLst>
          </p:cNvPr>
          <p:cNvSpPr txBox="1"/>
          <p:nvPr/>
        </p:nvSpPr>
        <p:spPr>
          <a:xfrm>
            <a:off x="0" y="6585388"/>
            <a:ext cx="12182910" cy="276999"/>
          </a:xfrm>
          <a:prstGeom prst="rect">
            <a:avLst/>
          </a:prstGeom>
          <a:noFill/>
        </p:spPr>
        <p:txBody>
          <a:bodyPr wrap="square" rtlCol="0">
            <a:spAutoFit/>
          </a:bodyPr>
          <a:lstStyle/>
          <a:p>
            <a:r>
              <a:rPr lang="en-US" sz="1200" dirty="0"/>
              <a:t>And to reach a temperature increase of 1.5 degrees in 2100 requires that CDR peak at about 18 billion tons if it starts in 2045 and peaks in 2075 </a:t>
            </a:r>
          </a:p>
        </p:txBody>
      </p:sp>
      <p:sp>
        <p:nvSpPr>
          <p:cNvPr id="10" name="Oval 9">
            <a:extLst>
              <a:ext uri="{FF2B5EF4-FFF2-40B4-BE49-F238E27FC236}">
                <a16:creationId xmlns:a16="http://schemas.microsoft.com/office/drawing/2014/main" id="{B8CAE85F-3FFE-EAF9-2F2D-FC48C419A081}"/>
              </a:ext>
            </a:extLst>
          </p:cNvPr>
          <p:cNvSpPr/>
          <p:nvPr/>
        </p:nvSpPr>
        <p:spPr>
          <a:xfrm>
            <a:off x="4011629" y="181660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E3D2B77B-44EF-6CD3-A1FB-B72431AB7E08}"/>
              </a:ext>
            </a:extLst>
          </p:cNvPr>
          <p:cNvSpPr/>
          <p:nvPr/>
        </p:nvSpPr>
        <p:spPr>
          <a:xfrm>
            <a:off x="2673096" y="427024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2D74D5C7-F5B1-3144-347A-1321CF54D003}"/>
              </a:ext>
            </a:extLst>
          </p:cNvPr>
          <p:cNvSpPr/>
          <p:nvPr/>
        </p:nvSpPr>
        <p:spPr>
          <a:xfrm>
            <a:off x="1878769" y="427024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DB38E42A-5EB8-8167-1472-4987BD9A2581}"/>
              </a:ext>
            </a:extLst>
          </p:cNvPr>
          <p:cNvPicPr>
            <a:picLocks noChangeAspect="1"/>
          </p:cNvPicPr>
          <p:nvPr/>
        </p:nvPicPr>
        <p:blipFill>
          <a:blip r:embed="rId3"/>
          <a:stretch>
            <a:fillRect/>
          </a:stretch>
        </p:blipFill>
        <p:spPr>
          <a:xfrm>
            <a:off x="7014671" y="1595437"/>
            <a:ext cx="3574081" cy="1780770"/>
          </a:xfrm>
          <a:prstGeom prst="rect">
            <a:avLst/>
          </a:prstGeom>
        </p:spPr>
      </p:pic>
      <p:sp>
        <p:nvSpPr>
          <p:cNvPr id="7" name="Oval 6">
            <a:extLst>
              <a:ext uri="{FF2B5EF4-FFF2-40B4-BE49-F238E27FC236}">
                <a16:creationId xmlns:a16="http://schemas.microsoft.com/office/drawing/2014/main" id="{33393137-343B-2FE8-ED7F-70E267E62505}"/>
              </a:ext>
            </a:extLst>
          </p:cNvPr>
          <p:cNvSpPr/>
          <p:nvPr/>
        </p:nvSpPr>
        <p:spPr>
          <a:xfrm>
            <a:off x="10131552" y="2804160"/>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8C16CA8A-65D1-8BAC-AEFF-95F8C783FA67}"/>
              </a:ext>
            </a:extLst>
          </p:cNvPr>
          <p:cNvPicPr>
            <a:picLocks noChangeAspect="1"/>
          </p:cNvPicPr>
          <p:nvPr/>
        </p:nvPicPr>
        <p:blipFill>
          <a:blip r:embed="rId4"/>
          <a:stretch>
            <a:fillRect/>
          </a:stretch>
        </p:blipFill>
        <p:spPr>
          <a:xfrm>
            <a:off x="8572501" y="4270248"/>
            <a:ext cx="2671762" cy="1885269"/>
          </a:xfrm>
          <a:prstGeom prst="rect">
            <a:avLst/>
          </a:prstGeom>
        </p:spPr>
      </p:pic>
    </p:spTree>
    <p:extLst>
      <p:ext uri="{BB962C8B-B14F-4D97-AF65-F5344CB8AC3E}">
        <p14:creationId xmlns:p14="http://schemas.microsoft.com/office/powerpoint/2010/main" val="28586655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DE958-1FA2-1516-B821-8570327FCA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DBBF41-36A3-40BD-7C19-B159DEC750BA}"/>
              </a:ext>
            </a:extLst>
          </p:cNvPr>
          <p:cNvSpPr>
            <a:spLocks noGrp="1"/>
          </p:cNvSpPr>
          <p:nvPr>
            <p:ph type="title"/>
          </p:nvPr>
        </p:nvSpPr>
        <p:spPr>
          <a:xfrm>
            <a:off x="838200" y="365125"/>
            <a:ext cx="11140440" cy="841883"/>
          </a:xfrm>
        </p:spPr>
        <p:txBody>
          <a:bodyPr>
            <a:normAutofit fontScale="90000"/>
          </a:bodyPr>
          <a:lstStyle/>
          <a:p>
            <a:br>
              <a:rPr lang="en-US" sz="4000" dirty="0"/>
            </a:br>
            <a:r>
              <a:rPr lang="en-US" sz="3800" dirty="0"/>
              <a:t>Based on Emissions Declining for a Specific Number of Years</a:t>
            </a:r>
            <a:br>
              <a:rPr lang="en-US" dirty="0"/>
            </a:br>
            <a:endParaRPr lang="en-US" dirty="0"/>
          </a:p>
        </p:txBody>
      </p:sp>
      <p:sp>
        <p:nvSpPr>
          <p:cNvPr id="21" name="TextBox 20">
            <a:extLst>
              <a:ext uri="{FF2B5EF4-FFF2-40B4-BE49-F238E27FC236}">
                <a16:creationId xmlns:a16="http://schemas.microsoft.com/office/drawing/2014/main" id="{47C1AB00-A569-CA78-5516-4C4A3847C5F4}"/>
              </a:ext>
            </a:extLst>
          </p:cNvPr>
          <p:cNvSpPr txBox="1"/>
          <p:nvPr/>
        </p:nvSpPr>
        <p:spPr>
          <a:xfrm>
            <a:off x="0" y="6581001"/>
            <a:ext cx="12182910" cy="276999"/>
          </a:xfrm>
          <a:prstGeom prst="rect">
            <a:avLst/>
          </a:prstGeom>
          <a:noFill/>
        </p:spPr>
        <p:txBody>
          <a:bodyPr wrap="square" rtlCol="0">
            <a:spAutoFit/>
          </a:bodyPr>
          <a:lstStyle/>
          <a:p>
            <a:r>
              <a:rPr lang="en-US" sz="1200" dirty="0"/>
              <a:t>This is an example of a path to a temperature increase of 1.5 degrees in 2100 – emission reductions need to start declining this year and reach 3 billion tons by 2058.  Then  </a:t>
            </a:r>
          </a:p>
        </p:txBody>
      </p:sp>
      <p:pic>
        <p:nvPicPr>
          <p:cNvPr id="4" name="Picture 3">
            <a:extLst>
              <a:ext uri="{FF2B5EF4-FFF2-40B4-BE49-F238E27FC236}">
                <a16:creationId xmlns:a16="http://schemas.microsoft.com/office/drawing/2014/main" id="{1CF06FF9-397F-C26A-CCBD-C228F9824B99}"/>
              </a:ext>
            </a:extLst>
          </p:cNvPr>
          <p:cNvPicPr>
            <a:picLocks noChangeAspect="1"/>
          </p:cNvPicPr>
          <p:nvPr/>
        </p:nvPicPr>
        <p:blipFill>
          <a:blip r:embed="rId2"/>
          <a:stretch>
            <a:fillRect/>
          </a:stretch>
        </p:blipFill>
        <p:spPr>
          <a:xfrm>
            <a:off x="1498663" y="1588007"/>
            <a:ext cx="5005162" cy="4498467"/>
          </a:xfrm>
          <a:prstGeom prst="rect">
            <a:avLst/>
          </a:prstGeom>
        </p:spPr>
      </p:pic>
      <p:sp>
        <p:nvSpPr>
          <p:cNvPr id="7" name="Oval 6">
            <a:extLst>
              <a:ext uri="{FF2B5EF4-FFF2-40B4-BE49-F238E27FC236}">
                <a16:creationId xmlns:a16="http://schemas.microsoft.com/office/drawing/2014/main" id="{58BFE6B0-66DA-4A98-D7C3-408A004003A6}"/>
              </a:ext>
            </a:extLst>
          </p:cNvPr>
          <p:cNvSpPr/>
          <p:nvPr/>
        </p:nvSpPr>
        <p:spPr>
          <a:xfrm>
            <a:off x="4517194" y="3519100"/>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9125066B-E633-EF3F-1CE7-89022E15D35E}"/>
              </a:ext>
            </a:extLst>
          </p:cNvPr>
          <p:cNvSpPr/>
          <p:nvPr/>
        </p:nvSpPr>
        <p:spPr>
          <a:xfrm>
            <a:off x="3612319" y="3519100"/>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728088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6204E-1967-70C8-EA74-9D6F691B80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F6844A-7452-85D9-E863-3093E217F0EC}"/>
              </a:ext>
            </a:extLst>
          </p:cNvPr>
          <p:cNvSpPr>
            <a:spLocks noGrp="1"/>
          </p:cNvSpPr>
          <p:nvPr>
            <p:ph type="title"/>
          </p:nvPr>
        </p:nvSpPr>
        <p:spPr>
          <a:xfrm>
            <a:off x="838200" y="365125"/>
            <a:ext cx="11140440" cy="841883"/>
          </a:xfrm>
        </p:spPr>
        <p:txBody>
          <a:bodyPr>
            <a:normAutofit fontScale="90000"/>
          </a:bodyPr>
          <a:lstStyle/>
          <a:p>
            <a:br>
              <a:rPr lang="en-US" sz="4000" dirty="0"/>
            </a:br>
            <a:r>
              <a:rPr lang="en-US" sz="3800" dirty="0"/>
              <a:t>Based on Emissions Declining for a Specific Number of Years</a:t>
            </a:r>
            <a:br>
              <a:rPr lang="en-US" dirty="0"/>
            </a:br>
            <a:endParaRPr lang="en-US" dirty="0"/>
          </a:p>
        </p:txBody>
      </p:sp>
      <p:sp>
        <p:nvSpPr>
          <p:cNvPr id="21" name="TextBox 20">
            <a:extLst>
              <a:ext uri="{FF2B5EF4-FFF2-40B4-BE49-F238E27FC236}">
                <a16:creationId xmlns:a16="http://schemas.microsoft.com/office/drawing/2014/main" id="{AE3A0F8C-C012-435E-86C5-A22411BD4831}"/>
              </a:ext>
            </a:extLst>
          </p:cNvPr>
          <p:cNvSpPr txBox="1"/>
          <p:nvPr/>
        </p:nvSpPr>
        <p:spPr>
          <a:xfrm>
            <a:off x="0" y="6566339"/>
            <a:ext cx="12182910" cy="276999"/>
          </a:xfrm>
          <a:prstGeom prst="rect">
            <a:avLst/>
          </a:prstGeom>
          <a:noFill/>
        </p:spPr>
        <p:txBody>
          <a:bodyPr wrap="square" rtlCol="0">
            <a:spAutoFit/>
          </a:bodyPr>
          <a:lstStyle/>
          <a:p>
            <a:r>
              <a:rPr lang="en-US" sz="1200" dirty="0"/>
              <a:t>CCS needs to reach 10 billion tons in 2100 and CDR must reach 6.5 billion tons in 2100.  This is probably not realistic</a:t>
            </a:r>
          </a:p>
        </p:txBody>
      </p:sp>
      <p:pic>
        <p:nvPicPr>
          <p:cNvPr id="4" name="Picture 3">
            <a:extLst>
              <a:ext uri="{FF2B5EF4-FFF2-40B4-BE49-F238E27FC236}">
                <a16:creationId xmlns:a16="http://schemas.microsoft.com/office/drawing/2014/main" id="{A426C1E5-0024-833D-C624-D6FF31D799D7}"/>
              </a:ext>
            </a:extLst>
          </p:cNvPr>
          <p:cNvPicPr>
            <a:picLocks noChangeAspect="1"/>
          </p:cNvPicPr>
          <p:nvPr/>
        </p:nvPicPr>
        <p:blipFill>
          <a:blip r:embed="rId2"/>
          <a:stretch>
            <a:fillRect/>
          </a:stretch>
        </p:blipFill>
        <p:spPr>
          <a:xfrm>
            <a:off x="1498663" y="1588007"/>
            <a:ext cx="5005162" cy="4498467"/>
          </a:xfrm>
          <a:prstGeom prst="rect">
            <a:avLst/>
          </a:prstGeom>
        </p:spPr>
      </p:pic>
      <p:pic>
        <p:nvPicPr>
          <p:cNvPr id="6" name="Picture 5">
            <a:extLst>
              <a:ext uri="{FF2B5EF4-FFF2-40B4-BE49-F238E27FC236}">
                <a16:creationId xmlns:a16="http://schemas.microsoft.com/office/drawing/2014/main" id="{705A0AC4-8CDD-F0B6-A221-50DC521AE208}"/>
              </a:ext>
            </a:extLst>
          </p:cNvPr>
          <p:cNvPicPr>
            <a:picLocks noChangeAspect="1"/>
          </p:cNvPicPr>
          <p:nvPr/>
        </p:nvPicPr>
        <p:blipFill>
          <a:blip r:embed="rId3"/>
          <a:stretch>
            <a:fillRect/>
          </a:stretch>
        </p:blipFill>
        <p:spPr>
          <a:xfrm>
            <a:off x="7034213" y="1588007"/>
            <a:ext cx="3489866" cy="1726693"/>
          </a:xfrm>
          <a:prstGeom prst="rect">
            <a:avLst/>
          </a:prstGeom>
        </p:spPr>
      </p:pic>
      <p:sp>
        <p:nvSpPr>
          <p:cNvPr id="3" name="Oval 2">
            <a:extLst>
              <a:ext uri="{FF2B5EF4-FFF2-40B4-BE49-F238E27FC236}">
                <a16:creationId xmlns:a16="http://schemas.microsoft.com/office/drawing/2014/main" id="{FDE66A84-367C-F27E-03EB-E26CFE6741BD}"/>
              </a:ext>
            </a:extLst>
          </p:cNvPr>
          <p:cNvSpPr/>
          <p:nvPr/>
        </p:nvSpPr>
        <p:spPr>
          <a:xfrm>
            <a:off x="4193344" y="1588007"/>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AC03D037-894D-E0F2-F466-222C2D3FCF98}"/>
              </a:ext>
            </a:extLst>
          </p:cNvPr>
          <p:cNvSpPr/>
          <p:nvPr/>
        </p:nvSpPr>
        <p:spPr>
          <a:xfrm>
            <a:off x="10108369" y="2731007"/>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5559CB6-F8B8-FC68-D12C-8BA98AC3C1EC}"/>
              </a:ext>
            </a:extLst>
          </p:cNvPr>
          <p:cNvSpPr/>
          <p:nvPr/>
        </p:nvSpPr>
        <p:spPr>
          <a:xfrm>
            <a:off x="4517194" y="3519100"/>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475785A5-FDE7-2E2B-B135-5B47685EC1E6}"/>
              </a:ext>
            </a:extLst>
          </p:cNvPr>
          <p:cNvSpPr/>
          <p:nvPr/>
        </p:nvSpPr>
        <p:spPr>
          <a:xfrm>
            <a:off x="3612319" y="3519100"/>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0A983D30-2880-1454-0C87-6C3911F913B4}"/>
              </a:ext>
            </a:extLst>
          </p:cNvPr>
          <p:cNvPicPr>
            <a:picLocks noChangeAspect="1"/>
          </p:cNvPicPr>
          <p:nvPr/>
        </p:nvPicPr>
        <p:blipFill>
          <a:blip r:embed="rId4"/>
          <a:stretch>
            <a:fillRect/>
          </a:stretch>
        </p:blipFill>
        <p:spPr>
          <a:xfrm>
            <a:off x="7034213" y="3429000"/>
            <a:ext cx="3876675" cy="2952750"/>
          </a:xfrm>
          <a:prstGeom prst="rect">
            <a:avLst/>
          </a:prstGeom>
        </p:spPr>
      </p:pic>
    </p:spTree>
    <p:extLst>
      <p:ext uri="{BB962C8B-B14F-4D97-AF65-F5344CB8AC3E}">
        <p14:creationId xmlns:p14="http://schemas.microsoft.com/office/powerpoint/2010/main" val="14059896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898DBC-74F6-9EF8-1A01-24B33F8206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0A7764-8632-26BA-928A-4224317B8273}"/>
              </a:ext>
            </a:extLst>
          </p:cNvPr>
          <p:cNvSpPr>
            <a:spLocks noGrp="1"/>
          </p:cNvSpPr>
          <p:nvPr>
            <p:ph type="title"/>
          </p:nvPr>
        </p:nvSpPr>
        <p:spPr>
          <a:xfrm>
            <a:off x="838200" y="365125"/>
            <a:ext cx="11140440" cy="841883"/>
          </a:xfrm>
        </p:spPr>
        <p:txBody>
          <a:bodyPr>
            <a:normAutofit fontScale="90000"/>
          </a:bodyPr>
          <a:lstStyle/>
          <a:p>
            <a:br>
              <a:rPr lang="en-US" sz="4000" dirty="0"/>
            </a:br>
            <a:r>
              <a:rPr lang="en-US" sz="4000" dirty="0"/>
              <a:t>Based on an Annual Percentage Decline in CO2 Emissions</a:t>
            </a:r>
            <a:br>
              <a:rPr lang="en-US" sz="4000" dirty="0"/>
            </a:br>
            <a:endParaRPr lang="en-US" dirty="0"/>
          </a:p>
        </p:txBody>
      </p:sp>
      <p:sp>
        <p:nvSpPr>
          <p:cNvPr id="21" name="TextBox 20">
            <a:extLst>
              <a:ext uri="{FF2B5EF4-FFF2-40B4-BE49-F238E27FC236}">
                <a16:creationId xmlns:a16="http://schemas.microsoft.com/office/drawing/2014/main" id="{7BE9211F-360A-AF7F-EF8B-87895528BD8C}"/>
              </a:ext>
            </a:extLst>
          </p:cNvPr>
          <p:cNvSpPr txBox="1"/>
          <p:nvPr/>
        </p:nvSpPr>
        <p:spPr>
          <a:xfrm>
            <a:off x="0" y="6396335"/>
            <a:ext cx="12182910" cy="461665"/>
          </a:xfrm>
          <a:prstGeom prst="rect">
            <a:avLst/>
          </a:prstGeom>
          <a:noFill/>
        </p:spPr>
        <p:txBody>
          <a:bodyPr wrap="square" rtlCol="0">
            <a:spAutoFit/>
          </a:bodyPr>
          <a:lstStyle/>
          <a:p>
            <a:r>
              <a:rPr lang="en-US" sz="1200" dirty="0"/>
              <a:t>Analyzing emission reductions by annual percent reduction gives a different picture. </a:t>
            </a:r>
            <a:r>
              <a:rPr lang="en-US" sz="1200"/>
              <a:t>For a </a:t>
            </a:r>
            <a:r>
              <a:rPr lang="en-US" sz="1200" dirty="0"/>
              <a:t>three </a:t>
            </a:r>
            <a:r>
              <a:rPr lang="en-US" sz="1200"/>
              <a:t>percent reduction,  </a:t>
            </a:r>
            <a:r>
              <a:rPr lang="en-US" sz="1200" dirty="0"/>
              <a:t>with 10 billion tons of CCS in 2100, the CDR requirement is around 20 billion tons per year to reach a 1.5 degree temperature increase.</a:t>
            </a:r>
          </a:p>
        </p:txBody>
      </p:sp>
      <p:pic>
        <p:nvPicPr>
          <p:cNvPr id="5" name="Picture 4">
            <a:extLst>
              <a:ext uri="{FF2B5EF4-FFF2-40B4-BE49-F238E27FC236}">
                <a16:creationId xmlns:a16="http://schemas.microsoft.com/office/drawing/2014/main" id="{A21E16D1-2782-AEB9-9234-68B6D6FFAE4F}"/>
              </a:ext>
            </a:extLst>
          </p:cNvPr>
          <p:cNvPicPr>
            <a:picLocks noChangeAspect="1"/>
          </p:cNvPicPr>
          <p:nvPr/>
        </p:nvPicPr>
        <p:blipFill>
          <a:blip r:embed="rId3"/>
          <a:stretch>
            <a:fillRect/>
          </a:stretch>
        </p:blipFill>
        <p:spPr>
          <a:xfrm>
            <a:off x="1522285" y="1604773"/>
            <a:ext cx="4896120" cy="4421123"/>
          </a:xfrm>
          <a:prstGeom prst="rect">
            <a:avLst/>
          </a:prstGeom>
        </p:spPr>
      </p:pic>
      <p:pic>
        <p:nvPicPr>
          <p:cNvPr id="8" name="Picture 7">
            <a:extLst>
              <a:ext uri="{FF2B5EF4-FFF2-40B4-BE49-F238E27FC236}">
                <a16:creationId xmlns:a16="http://schemas.microsoft.com/office/drawing/2014/main" id="{C5375BA5-2CCF-DB01-AFA5-488A21A83B4C}"/>
              </a:ext>
            </a:extLst>
          </p:cNvPr>
          <p:cNvPicPr>
            <a:picLocks noChangeAspect="1"/>
          </p:cNvPicPr>
          <p:nvPr/>
        </p:nvPicPr>
        <p:blipFill>
          <a:blip r:embed="rId4"/>
          <a:stretch>
            <a:fillRect/>
          </a:stretch>
        </p:blipFill>
        <p:spPr>
          <a:xfrm>
            <a:off x="7179754" y="1604773"/>
            <a:ext cx="3052527" cy="1531619"/>
          </a:xfrm>
          <a:prstGeom prst="rect">
            <a:avLst/>
          </a:prstGeom>
        </p:spPr>
      </p:pic>
      <p:sp>
        <p:nvSpPr>
          <p:cNvPr id="9" name="Oval 8">
            <a:extLst>
              <a:ext uri="{FF2B5EF4-FFF2-40B4-BE49-F238E27FC236}">
                <a16:creationId xmlns:a16="http://schemas.microsoft.com/office/drawing/2014/main" id="{CEFF9D2A-8919-9820-FCC1-606365E1F91E}"/>
              </a:ext>
            </a:extLst>
          </p:cNvPr>
          <p:cNvSpPr/>
          <p:nvPr/>
        </p:nvSpPr>
        <p:spPr>
          <a:xfrm>
            <a:off x="3722163" y="4028503"/>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3254397-D098-6E70-757A-07D2374359A4}"/>
              </a:ext>
            </a:extLst>
          </p:cNvPr>
          <p:cNvSpPr/>
          <p:nvPr/>
        </p:nvSpPr>
        <p:spPr>
          <a:xfrm>
            <a:off x="5341245" y="4483793"/>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420961BA-B2F8-55D3-EB9D-4F282D34E1FE}"/>
              </a:ext>
            </a:extLst>
          </p:cNvPr>
          <p:cNvSpPr/>
          <p:nvPr/>
        </p:nvSpPr>
        <p:spPr>
          <a:xfrm>
            <a:off x="9821805" y="2647758"/>
            <a:ext cx="496363" cy="561785"/>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2D2599AF-B460-3913-EBE3-0374473C8252}"/>
              </a:ext>
            </a:extLst>
          </p:cNvPr>
          <p:cNvPicPr>
            <a:picLocks noChangeAspect="1"/>
          </p:cNvPicPr>
          <p:nvPr/>
        </p:nvPicPr>
        <p:blipFill>
          <a:blip r:embed="rId5"/>
          <a:stretch>
            <a:fillRect/>
          </a:stretch>
        </p:blipFill>
        <p:spPr>
          <a:xfrm>
            <a:off x="7365111" y="3372666"/>
            <a:ext cx="3752850" cy="2838450"/>
          </a:xfrm>
          <a:prstGeom prst="rect">
            <a:avLst/>
          </a:prstGeom>
        </p:spPr>
      </p:pic>
      <p:sp>
        <p:nvSpPr>
          <p:cNvPr id="16" name="Oval 15">
            <a:extLst>
              <a:ext uri="{FF2B5EF4-FFF2-40B4-BE49-F238E27FC236}">
                <a16:creationId xmlns:a16="http://schemas.microsoft.com/office/drawing/2014/main" id="{F57BB0A7-C3DE-EAE4-A2A4-04CEABBF8789}"/>
              </a:ext>
            </a:extLst>
          </p:cNvPr>
          <p:cNvSpPr/>
          <p:nvPr/>
        </p:nvSpPr>
        <p:spPr>
          <a:xfrm>
            <a:off x="4218526" y="1552479"/>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97669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3FB6D-81FB-7DE6-2952-20BCC2DEC9DC}"/>
              </a:ext>
            </a:extLst>
          </p:cNvPr>
          <p:cNvSpPr>
            <a:spLocks noGrp="1"/>
          </p:cNvSpPr>
          <p:nvPr>
            <p:ph type="title"/>
          </p:nvPr>
        </p:nvSpPr>
        <p:spPr>
          <a:xfrm>
            <a:off x="911352" y="548607"/>
            <a:ext cx="10515600" cy="841281"/>
          </a:xfrm>
        </p:spPr>
        <p:txBody>
          <a:bodyPr/>
          <a:lstStyle/>
          <a:p>
            <a:r>
              <a:rPr lang="en-US" dirty="0"/>
              <a:t>Thoughts</a:t>
            </a:r>
          </a:p>
        </p:txBody>
      </p:sp>
      <p:sp>
        <p:nvSpPr>
          <p:cNvPr id="3" name="Content Placeholder 2">
            <a:extLst>
              <a:ext uri="{FF2B5EF4-FFF2-40B4-BE49-F238E27FC236}">
                <a16:creationId xmlns:a16="http://schemas.microsoft.com/office/drawing/2014/main" id="{DB4EDEE6-9A09-3CEB-045D-9DBBF0C5F5F4}"/>
              </a:ext>
            </a:extLst>
          </p:cNvPr>
          <p:cNvSpPr>
            <a:spLocks noGrp="1"/>
          </p:cNvSpPr>
          <p:nvPr>
            <p:ph idx="1"/>
          </p:nvPr>
        </p:nvSpPr>
        <p:spPr>
          <a:xfrm>
            <a:off x="838200" y="1533016"/>
            <a:ext cx="10515600" cy="5050664"/>
          </a:xfrm>
        </p:spPr>
        <p:txBody>
          <a:bodyPr>
            <a:normAutofit/>
          </a:bodyPr>
          <a:lstStyle/>
          <a:p>
            <a:r>
              <a:rPr lang="en-US" dirty="0"/>
              <a:t>By rapidly reducing  GHG emissions and implementing CCS and CDR at scale, it is theoretically possible to limit the temperature increase in 2100 to 1.5</a:t>
            </a:r>
            <a:r>
              <a:rPr lang="en-US" dirty="0">
                <a:cs typeface="Times New Roman" panose="02020603050405020304" pitchFamily="18" charset="0"/>
              </a:rPr>
              <a:t>⁰</a:t>
            </a:r>
            <a:r>
              <a:rPr lang="en-US" dirty="0"/>
              <a:t>C</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4854201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3E5548-BC74-6E24-18D8-FCFD109D94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D12E8B-004A-DD9B-57C8-21B75171CEBE}"/>
              </a:ext>
            </a:extLst>
          </p:cNvPr>
          <p:cNvSpPr>
            <a:spLocks noGrp="1"/>
          </p:cNvSpPr>
          <p:nvPr>
            <p:ph type="title"/>
          </p:nvPr>
        </p:nvSpPr>
        <p:spPr>
          <a:xfrm>
            <a:off x="911352" y="548607"/>
            <a:ext cx="10515600" cy="841281"/>
          </a:xfrm>
        </p:spPr>
        <p:txBody>
          <a:bodyPr/>
          <a:lstStyle/>
          <a:p>
            <a:r>
              <a:rPr lang="en-US" dirty="0"/>
              <a:t>Thoughts</a:t>
            </a:r>
          </a:p>
        </p:txBody>
      </p:sp>
      <p:sp>
        <p:nvSpPr>
          <p:cNvPr id="3" name="Content Placeholder 2">
            <a:extLst>
              <a:ext uri="{FF2B5EF4-FFF2-40B4-BE49-F238E27FC236}">
                <a16:creationId xmlns:a16="http://schemas.microsoft.com/office/drawing/2014/main" id="{2AA5B681-9CDC-65AA-5CBA-AEBB1D5E9ED2}"/>
              </a:ext>
            </a:extLst>
          </p:cNvPr>
          <p:cNvSpPr>
            <a:spLocks noGrp="1"/>
          </p:cNvSpPr>
          <p:nvPr>
            <p:ph idx="1"/>
          </p:nvPr>
        </p:nvSpPr>
        <p:spPr>
          <a:xfrm>
            <a:off x="838200" y="1533016"/>
            <a:ext cx="10515600" cy="5050664"/>
          </a:xfrm>
        </p:spPr>
        <p:txBody>
          <a:bodyPr>
            <a:normAutofit/>
          </a:bodyPr>
          <a:lstStyle/>
          <a:p>
            <a:r>
              <a:rPr lang="en-US" dirty="0"/>
              <a:t>By rapidly reducing  GHG emissions and implementing CCS and CDR at scale, it is theoretically possible to limit the temperature increase in 2100 to 1.5</a:t>
            </a:r>
            <a:r>
              <a:rPr lang="en-US" dirty="0">
                <a:cs typeface="Times New Roman" panose="02020603050405020304" pitchFamily="18" charset="0"/>
              </a:rPr>
              <a:t>⁰</a:t>
            </a:r>
            <a:r>
              <a:rPr lang="en-US" dirty="0"/>
              <a:t>C</a:t>
            </a:r>
          </a:p>
          <a:p>
            <a:r>
              <a:rPr lang="en-US" dirty="0"/>
              <a:t>But given the revised carbon budget of about 40 billion tons for a 67 percent chance of meeting that goal, how do we convince people that the temperature increase will likely be well over 1.5</a:t>
            </a:r>
            <a:r>
              <a:rPr lang="en-US" dirty="0">
                <a:cs typeface="Times New Roman" panose="02020603050405020304" pitchFamily="18" charset="0"/>
              </a:rPr>
              <a:t>⁰</a:t>
            </a:r>
            <a:r>
              <a:rPr lang="en-US" dirty="0"/>
              <a:t>C in 2100 if rely only on mitigation, CCS, and CDR?</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978724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8BC94-594C-DD06-BC17-D594F1CE92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14D1FF-498D-6D91-9C5F-63FCFF383B78}"/>
              </a:ext>
            </a:extLst>
          </p:cNvPr>
          <p:cNvSpPr>
            <a:spLocks noGrp="1"/>
          </p:cNvSpPr>
          <p:nvPr>
            <p:ph type="title"/>
          </p:nvPr>
        </p:nvSpPr>
        <p:spPr>
          <a:xfrm>
            <a:off x="911352" y="548607"/>
            <a:ext cx="10515600" cy="841281"/>
          </a:xfrm>
        </p:spPr>
        <p:txBody>
          <a:bodyPr/>
          <a:lstStyle/>
          <a:p>
            <a:r>
              <a:rPr lang="en-US" dirty="0"/>
              <a:t>Thoughts</a:t>
            </a:r>
          </a:p>
        </p:txBody>
      </p:sp>
      <p:sp>
        <p:nvSpPr>
          <p:cNvPr id="3" name="Content Placeholder 2">
            <a:extLst>
              <a:ext uri="{FF2B5EF4-FFF2-40B4-BE49-F238E27FC236}">
                <a16:creationId xmlns:a16="http://schemas.microsoft.com/office/drawing/2014/main" id="{446B80E0-823D-DC04-8504-8D01B1545FAA}"/>
              </a:ext>
            </a:extLst>
          </p:cNvPr>
          <p:cNvSpPr>
            <a:spLocks noGrp="1"/>
          </p:cNvSpPr>
          <p:nvPr>
            <p:ph idx="1"/>
          </p:nvPr>
        </p:nvSpPr>
        <p:spPr>
          <a:xfrm>
            <a:off x="838200" y="1533016"/>
            <a:ext cx="10515600" cy="5050664"/>
          </a:xfrm>
        </p:spPr>
        <p:txBody>
          <a:bodyPr>
            <a:normAutofit/>
          </a:bodyPr>
          <a:lstStyle/>
          <a:p>
            <a:r>
              <a:rPr lang="en-US" dirty="0"/>
              <a:t>By rapidly reducing  GHG emissions and implementing CCS and CDR at scale, it is theoretically possible to limit the temperature increase in 2100 to 1.5</a:t>
            </a:r>
            <a:r>
              <a:rPr lang="en-US" dirty="0">
                <a:cs typeface="Times New Roman" panose="02020603050405020304" pitchFamily="18" charset="0"/>
              </a:rPr>
              <a:t>⁰</a:t>
            </a:r>
            <a:r>
              <a:rPr lang="en-US" dirty="0"/>
              <a:t>C</a:t>
            </a:r>
          </a:p>
          <a:p>
            <a:r>
              <a:rPr lang="en-US" dirty="0"/>
              <a:t>But given the revised carbon budget of about 40 billion tons for a 67 percent chance of meeting that goal, how do we convince people that the temperature increase will likely be well over 1.5</a:t>
            </a:r>
            <a:r>
              <a:rPr lang="en-US" dirty="0">
                <a:cs typeface="Times New Roman" panose="02020603050405020304" pitchFamily="18" charset="0"/>
              </a:rPr>
              <a:t>⁰</a:t>
            </a:r>
            <a:r>
              <a:rPr lang="en-US" dirty="0"/>
              <a:t>C in 2100 if rely only on mitigation, CCS, and CDR?</a:t>
            </a:r>
          </a:p>
          <a:p>
            <a:r>
              <a:rPr lang="en-US" dirty="0"/>
              <a:t>How can the CO2 Pathways Model and web site be improved to support our efforts?</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949262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6752C4-E723-D44A-CAE7-C1F3B540ED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A164D7-785E-002B-FDCC-882F2B7772E0}"/>
              </a:ext>
            </a:extLst>
          </p:cNvPr>
          <p:cNvSpPr>
            <a:spLocks noGrp="1"/>
          </p:cNvSpPr>
          <p:nvPr>
            <p:ph type="ctrTitle"/>
          </p:nvPr>
        </p:nvSpPr>
        <p:spPr>
          <a:xfrm>
            <a:off x="1524000" y="1122363"/>
            <a:ext cx="9144000" cy="1383093"/>
          </a:xfrm>
        </p:spPr>
        <p:txBody>
          <a:bodyPr>
            <a:normAutofit fontScale="90000"/>
          </a:bodyPr>
          <a:lstStyle/>
          <a:p>
            <a:r>
              <a:rPr lang="en-US" dirty="0"/>
              <a:t>Carbon Budgets and CO2 Emission Pathways</a:t>
            </a:r>
          </a:p>
        </p:txBody>
      </p:sp>
      <p:sp>
        <p:nvSpPr>
          <p:cNvPr id="3" name="Subtitle 2">
            <a:extLst>
              <a:ext uri="{FF2B5EF4-FFF2-40B4-BE49-F238E27FC236}">
                <a16:creationId xmlns:a16="http://schemas.microsoft.com/office/drawing/2014/main" id="{B4810827-CCC7-D852-2117-CB7111D87765}"/>
              </a:ext>
            </a:extLst>
          </p:cNvPr>
          <p:cNvSpPr>
            <a:spLocks noGrp="1"/>
          </p:cNvSpPr>
          <p:nvPr>
            <p:ph type="subTitle" idx="1"/>
          </p:nvPr>
        </p:nvSpPr>
        <p:spPr/>
        <p:txBody>
          <a:bodyPr>
            <a:normAutofit lnSpcReduction="10000"/>
          </a:bodyPr>
          <a:lstStyle/>
          <a:p>
            <a:r>
              <a:rPr lang="en-US" dirty="0">
                <a:hlinkClick r:id="rId2"/>
              </a:rPr>
              <a:t>http://www.co2pathways.org</a:t>
            </a:r>
            <a:endParaRPr lang="en-US" dirty="0"/>
          </a:p>
          <a:p>
            <a:r>
              <a:rPr lang="en-US" dirty="0"/>
              <a:t>Bruce Parker</a:t>
            </a:r>
          </a:p>
          <a:p>
            <a:r>
              <a:rPr lang="en-US" dirty="0"/>
              <a:t>bruce@chesdata.com</a:t>
            </a:r>
          </a:p>
          <a:p>
            <a:r>
              <a:rPr lang="en-US" dirty="0"/>
              <a:t>January 19, 2026</a:t>
            </a:r>
          </a:p>
        </p:txBody>
      </p:sp>
      <p:sp>
        <p:nvSpPr>
          <p:cNvPr id="4" name="TextBox 3">
            <a:extLst>
              <a:ext uri="{FF2B5EF4-FFF2-40B4-BE49-F238E27FC236}">
                <a16:creationId xmlns:a16="http://schemas.microsoft.com/office/drawing/2014/main" id="{BFC81A28-EF2B-4BA7-895E-2377E4A7522B}"/>
              </a:ext>
            </a:extLst>
          </p:cNvPr>
          <p:cNvSpPr txBox="1"/>
          <p:nvPr/>
        </p:nvSpPr>
        <p:spPr>
          <a:xfrm>
            <a:off x="-64008" y="6596390"/>
            <a:ext cx="12192000" cy="261610"/>
          </a:xfrm>
          <a:prstGeom prst="rect">
            <a:avLst/>
          </a:prstGeom>
          <a:noFill/>
        </p:spPr>
        <p:txBody>
          <a:bodyPr wrap="square" rtlCol="0">
            <a:spAutoFit/>
          </a:bodyPr>
          <a:lstStyle/>
          <a:p>
            <a:r>
              <a:rPr lang="en-US" sz="1100" dirty="0"/>
              <a:t>Please contact Bruce Parker if you have any questions or suggestions or would like to help him with this project.</a:t>
            </a:r>
          </a:p>
        </p:txBody>
      </p:sp>
    </p:spTree>
    <p:extLst>
      <p:ext uri="{BB962C8B-B14F-4D97-AF65-F5344CB8AC3E}">
        <p14:creationId xmlns:p14="http://schemas.microsoft.com/office/powerpoint/2010/main" val="2139060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C9555-42FE-0CE6-6363-AA29BF29C7DA}"/>
              </a:ext>
            </a:extLst>
          </p:cNvPr>
          <p:cNvSpPr>
            <a:spLocks noGrp="1"/>
          </p:cNvSpPr>
          <p:nvPr>
            <p:ph type="title"/>
          </p:nvPr>
        </p:nvSpPr>
        <p:spPr/>
        <p:txBody>
          <a:bodyPr/>
          <a:lstStyle/>
          <a:p>
            <a:r>
              <a:rPr lang="en-US" dirty="0"/>
              <a:t>Additional slides</a:t>
            </a:r>
          </a:p>
        </p:txBody>
      </p:sp>
      <p:sp>
        <p:nvSpPr>
          <p:cNvPr id="3" name="Content Placeholder 2">
            <a:extLst>
              <a:ext uri="{FF2B5EF4-FFF2-40B4-BE49-F238E27FC236}">
                <a16:creationId xmlns:a16="http://schemas.microsoft.com/office/drawing/2014/main" id="{FE8E2362-66AE-EBFA-ED54-03F318FA6A4E}"/>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483868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69CA3-A656-EF6B-0724-476F85E856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40189A-1C9D-B175-0370-4A73DFB77CE7}"/>
              </a:ext>
            </a:extLst>
          </p:cNvPr>
          <p:cNvSpPr>
            <a:spLocks noGrp="1"/>
          </p:cNvSpPr>
          <p:nvPr>
            <p:ph type="title"/>
          </p:nvPr>
        </p:nvSpPr>
        <p:spPr>
          <a:xfrm>
            <a:off x="838200" y="365125"/>
            <a:ext cx="11140440" cy="841883"/>
          </a:xfrm>
        </p:spPr>
        <p:txBody>
          <a:bodyPr>
            <a:normAutofit fontScale="90000"/>
          </a:bodyPr>
          <a:lstStyle/>
          <a:p>
            <a:br>
              <a:rPr lang="en-US" sz="4000" dirty="0"/>
            </a:br>
            <a:r>
              <a:rPr lang="en-US" sz="4000" dirty="0"/>
              <a:t>Based on an Annual Percentage Decline in CO2 Emissions</a:t>
            </a:r>
            <a:br>
              <a:rPr lang="en-US" sz="4000" dirty="0"/>
            </a:br>
            <a:endParaRPr lang="en-US" dirty="0"/>
          </a:p>
        </p:txBody>
      </p:sp>
      <p:sp>
        <p:nvSpPr>
          <p:cNvPr id="21" name="TextBox 20">
            <a:extLst>
              <a:ext uri="{FF2B5EF4-FFF2-40B4-BE49-F238E27FC236}">
                <a16:creationId xmlns:a16="http://schemas.microsoft.com/office/drawing/2014/main" id="{3927783F-2F34-8E49-ED44-4FA6EE8BAB0B}"/>
              </a:ext>
            </a:extLst>
          </p:cNvPr>
          <p:cNvSpPr txBox="1"/>
          <p:nvPr/>
        </p:nvSpPr>
        <p:spPr>
          <a:xfrm>
            <a:off x="0" y="6581001"/>
            <a:ext cx="12182910" cy="276999"/>
          </a:xfrm>
          <a:prstGeom prst="rect">
            <a:avLst/>
          </a:prstGeom>
          <a:noFill/>
        </p:spPr>
        <p:txBody>
          <a:bodyPr wrap="square" rtlCol="0">
            <a:spAutoFit/>
          </a:bodyPr>
          <a:lstStyle/>
          <a:p>
            <a:r>
              <a:rPr lang="en-US" sz="1200" dirty="0"/>
              <a:t>Analyzing emission reductions by percent gives a different picture.</a:t>
            </a:r>
          </a:p>
        </p:txBody>
      </p:sp>
      <p:pic>
        <p:nvPicPr>
          <p:cNvPr id="4" name="Picture 3">
            <a:extLst>
              <a:ext uri="{FF2B5EF4-FFF2-40B4-BE49-F238E27FC236}">
                <a16:creationId xmlns:a16="http://schemas.microsoft.com/office/drawing/2014/main" id="{46CAC653-0D5E-E3F9-A857-AB02625EE4F4}"/>
              </a:ext>
            </a:extLst>
          </p:cNvPr>
          <p:cNvPicPr>
            <a:picLocks noChangeAspect="1"/>
          </p:cNvPicPr>
          <p:nvPr/>
        </p:nvPicPr>
        <p:blipFill>
          <a:blip r:embed="rId2"/>
          <a:stretch>
            <a:fillRect/>
          </a:stretch>
        </p:blipFill>
        <p:spPr>
          <a:xfrm>
            <a:off x="1491616" y="1636205"/>
            <a:ext cx="4922070" cy="4444556"/>
          </a:xfrm>
          <a:prstGeom prst="rect">
            <a:avLst/>
          </a:prstGeom>
        </p:spPr>
      </p:pic>
      <p:pic>
        <p:nvPicPr>
          <p:cNvPr id="5" name="Picture 4">
            <a:extLst>
              <a:ext uri="{FF2B5EF4-FFF2-40B4-BE49-F238E27FC236}">
                <a16:creationId xmlns:a16="http://schemas.microsoft.com/office/drawing/2014/main" id="{89C89D45-37FE-A3D1-D595-B035595881C3}"/>
              </a:ext>
            </a:extLst>
          </p:cNvPr>
          <p:cNvPicPr>
            <a:picLocks noChangeAspect="1"/>
          </p:cNvPicPr>
          <p:nvPr/>
        </p:nvPicPr>
        <p:blipFill>
          <a:blip r:embed="rId3"/>
          <a:stretch>
            <a:fillRect/>
          </a:stretch>
        </p:blipFill>
        <p:spPr>
          <a:xfrm>
            <a:off x="8633034" y="1636205"/>
            <a:ext cx="2830304" cy="1507045"/>
          </a:xfrm>
          <a:prstGeom prst="rect">
            <a:avLst/>
          </a:prstGeom>
        </p:spPr>
      </p:pic>
    </p:spTree>
    <p:extLst>
      <p:ext uri="{BB962C8B-B14F-4D97-AF65-F5344CB8AC3E}">
        <p14:creationId xmlns:p14="http://schemas.microsoft.com/office/powerpoint/2010/main" val="1151333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6031BF-DC94-C9DF-2DB6-2EEF35CAA2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90144E-82B2-64C6-9058-B606B4D16553}"/>
              </a:ext>
            </a:extLst>
          </p:cNvPr>
          <p:cNvSpPr>
            <a:spLocks noGrp="1"/>
          </p:cNvSpPr>
          <p:nvPr>
            <p:ph type="title"/>
          </p:nvPr>
        </p:nvSpPr>
        <p:spPr/>
        <p:txBody>
          <a:bodyPr/>
          <a:lstStyle/>
          <a:p>
            <a:r>
              <a:rPr lang="en-US" dirty="0"/>
              <a:t>Revised Carbon Budget</a:t>
            </a:r>
          </a:p>
        </p:txBody>
      </p:sp>
      <p:sp>
        <p:nvSpPr>
          <p:cNvPr id="11" name="TextBox 10">
            <a:extLst>
              <a:ext uri="{FF2B5EF4-FFF2-40B4-BE49-F238E27FC236}">
                <a16:creationId xmlns:a16="http://schemas.microsoft.com/office/drawing/2014/main" id="{F1B0B944-743B-BD32-F4EF-3CB1C7AA31ED}"/>
              </a:ext>
            </a:extLst>
          </p:cNvPr>
          <p:cNvSpPr txBox="1"/>
          <p:nvPr/>
        </p:nvSpPr>
        <p:spPr>
          <a:xfrm>
            <a:off x="838198" y="3786909"/>
            <a:ext cx="6543675" cy="276999"/>
          </a:xfrm>
          <a:prstGeom prst="rect">
            <a:avLst/>
          </a:prstGeom>
          <a:noFill/>
        </p:spPr>
        <p:txBody>
          <a:bodyPr wrap="square" rtlCol="0">
            <a:spAutoFit/>
          </a:bodyPr>
          <a:lstStyle/>
          <a:p>
            <a:r>
              <a:rPr lang="en-US" sz="1200" dirty="0"/>
              <a:t>https://essd.copernicus.org/articles/17/2641/2025/essd-17-2641-2025.pdf</a:t>
            </a:r>
          </a:p>
        </p:txBody>
      </p:sp>
      <p:sp>
        <p:nvSpPr>
          <p:cNvPr id="12" name="Rectangle 11">
            <a:extLst>
              <a:ext uri="{FF2B5EF4-FFF2-40B4-BE49-F238E27FC236}">
                <a16:creationId xmlns:a16="http://schemas.microsoft.com/office/drawing/2014/main" id="{06926D44-4804-9D06-9758-8CCE502DCF08}"/>
              </a:ext>
            </a:extLst>
          </p:cNvPr>
          <p:cNvSpPr/>
          <p:nvPr/>
        </p:nvSpPr>
        <p:spPr>
          <a:xfrm>
            <a:off x="838200" y="1410494"/>
            <a:ext cx="6543674" cy="237641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FE1FD92-99E7-42E3-6367-66E1F9E61A68}"/>
              </a:ext>
            </a:extLst>
          </p:cNvPr>
          <p:cNvPicPr>
            <a:picLocks noChangeAspect="1"/>
          </p:cNvPicPr>
          <p:nvPr/>
        </p:nvPicPr>
        <p:blipFill>
          <a:blip r:embed="rId2"/>
          <a:stretch>
            <a:fillRect/>
          </a:stretch>
        </p:blipFill>
        <p:spPr>
          <a:xfrm>
            <a:off x="6280728" y="3979573"/>
            <a:ext cx="4765963" cy="2032333"/>
          </a:xfrm>
          <a:prstGeom prst="rect">
            <a:avLst/>
          </a:prstGeom>
        </p:spPr>
      </p:pic>
      <p:pic>
        <p:nvPicPr>
          <p:cNvPr id="17" name="Content Placeholder 16">
            <a:extLst>
              <a:ext uri="{FF2B5EF4-FFF2-40B4-BE49-F238E27FC236}">
                <a16:creationId xmlns:a16="http://schemas.microsoft.com/office/drawing/2014/main" id="{74C6B983-F534-2031-8A40-E5028CBB6B1C}"/>
              </a:ext>
            </a:extLst>
          </p:cNvPr>
          <p:cNvPicPr>
            <a:picLocks noGrp="1" noChangeAspect="1"/>
          </p:cNvPicPr>
          <p:nvPr>
            <p:ph idx="1"/>
          </p:nvPr>
        </p:nvPicPr>
        <p:blipFill>
          <a:blip r:embed="rId3"/>
          <a:stretch>
            <a:fillRect/>
          </a:stretch>
        </p:blipFill>
        <p:spPr>
          <a:xfrm>
            <a:off x="838198" y="1410494"/>
            <a:ext cx="6543675" cy="2286000"/>
          </a:xfrm>
          <a:prstGeom prst="rect">
            <a:avLst/>
          </a:prstGeom>
        </p:spPr>
      </p:pic>
      <p:sp>
        <p:nvSpPr>
          <p:cNvPr id="20" name="TextBox 19">
            <a:extLst>
              <a:ext uri="{FF2B5EF4-FFF2-40B4-BE49-F238E27FC236}">
                <a16:creationId xmlns:a16="http://schemas.microsoft.com/office/drawing/2014/main" id="{075B0748-3056-3904-24D4-2215CF8120EF}"/>
              </a:ext>
            </a:extLst>
          </p:cNvPr>
          <p:cNvSpPr txBox="1"/>
          <p:nvPr/>
        </p:nvSpPr>
        <p:spPr>
          <a:xfrm>
            <a:off x="9090" y="6441256"/>
            <a:ext cx="12182910" cy="461665"/>
          </a:xfrm>
          <a:prstGeom prst="rect">
            <a:avLst/>
          </a:prstGeom>
          <a:noFill/>
        </p:spPr>
        <p:txBody>
          <a:bodyPr wrap="square" rtlCol="0">
            <a:spAutoFit/>
          </a:bodyPr>
          <a:lstStyle/>
          <a:p>
            <a:r>
              <a:rPr lang="en-US" sz="1200" dirty="0"/>
              <a:t>For example, they calculated that the carbon budget from the  beginning of 2025 through 2100 for a 67 percent chance of limiting the temperature increase to 1.5 </a:t>
            </a:r>
            <a:r>
              <a:rPr lang="en-US" sz="1200" dirty="0">
                <a:cs typeface="Times New Roman" panose="02020603050405020304" pitchFamily="18" charset="0"/>
              </a:rPr>
              <a:t>⁰C</a:t>
            </a:r>
            <a:r>
              <a:rPr lang="en-US" sz="1200" dirty="0"/>
              <a:t> was about 80 billion tons</a:t>
            </a:r>
          </a:p>
        </p:txBody>
      </p:sp>
      <p:sp>
        <p:nvSpPr>
          <p:cNvPr id="3" name="Oval 2">
            <a:extLst>
              <a:ext uri="{FF2B5EF4-FFF2-40B4-BE49-F238E27FC236}">
                <a16:creationId xmlns:a16="http://schemas.microsoft.com/office/drawing/2014/main" id="{84A0272D-4DA7-50F2-BD14-003B2FFAD8DB}"/>
              </a:ext>
            </a:extLst>
          </p:cNvPr>
          <p:cNvSpPr/>
          <p:nvPr/>
        </p:nvSpPr>
        <p:spPr>
          <a:xfrm>
            <a:off x="9914128" y="4639756"/>
            <a:ext cx="628073" cy="711966"/>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688347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1195B-7896-9947-E640-FD07C753A1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10133D-9A2A-CE46-B4B0-391982B31964}"/>
              </a:ext>
            </a:extLst>
          </p:cNvPr>
          <p:cNvSpPr>
            <a:spLocks noGrp="1"/>
          </p:cNvSpPr>
          <p:nvPr>
            <p:ph type="title"/>
          </p:nvPr>
        </p:nvSpPr>
        <p:spPr>
          <a:xfrm>
            <a:off x="838200" y="365125"/>
            <a:ext cx="11140440" cy="841883"/>
          </a:xfrm>
        </p:spPr>
        <p:txBody>
          <a:bodyPr>
            <a:normAutofit fontScale="90000"/>
          </a:bodyPr>
          <a:lstStyle/>
          <a:p>
            <a:br>
              <a:rPr lang="en-US" sz="4000" dirty="0"/>
            </a:br>
            <a:r>
              <a:rPr lang="en-US" sz="4000" dirty="0"/>
              <a:t>Based on an Annual Percentage Decline in CO2 Emissions</a:t>
            </a:r>
            <a:br>
              <a:rPr lang="en-US" sz="4000" dirty="0"/>
            </a:br>
            <a:endParaRPr lang="en-US" dirty="0"/>
          </a:p>
        </p:txBody>
      </p:sp>
      <p:pic>
        <p:nvPicPr>
          <p:cNvPr id="4" name="Picture 3">
            <a:extLst>
              <a:ext uri="{FF2B5EF4-FFF2-40B4-BE49-F238E27FC236}">
                <a16:creationId xmlns:a16="http://schemas.microsoft.com/office/drawing/2014/main" id="{31A3A35F-AFC1-7372-EBB4-D5FAF656D268}"/>
              </a:ext>
            </a:extLst>
          </p:cNvPr>
          <p:cNvPicPr>
            <a:picLocks noChangeAspect="1"/>
          </p:cNvPicPr>
          <p:nvPr/>
        </p:nvPicPr>
        <p:blipFill>
          <a:blip r:embed="rId2"/>
          <a:stretch>
            <a:fillRect/>
          </a:stretch>
        </p:blipFill>
        <p:spPr>
          <a:xfrm>
            <a:off x="1491616" y="1636205"/>
            <a:ext cx="4922070" cy="4444556"/>
          </a:xfrm>
          <a:prstGeom prst="rect">
            <a:avLst/>
          </a:prstGeom>
        </p:spPr>
      </p:pic>
      <p:sp>
        <p:nvSpPr>
          <p:cNvPr id="3" name="Oval 2">
            <a:extLst>
              <a:ext uri="{FF2B5EF4-FFF2-40B4-BE49-F238E27FC236}">
                <a16:creationId xmlns:a16="http://schemas.microsoft.com/office/drawing/2014/main" id="{444191F9-17D7-23CD-1060-13865F7D4A87}"/>
              </a:ext>
            </a:extLst>
          </p:cNvPr>
          <p:cNvSpPr/>
          <p:nvPr/>
        </p:nvSpPr>
        <p:spPr>
          <a:xfrm>
            <a:off x="3704469" y="4328345"/>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F12BD496-66AC-DB86-4F50-53746DDA6730}"/>
              </a:ext>
            </a:extLst>
          </p:cNvPr>
          <p:cNvSpPr/>
          <p:nvPr/>
        </p:nvSpPr>
        <p:spPr>
          <a:xfrm>
            <a:off x="1853498" y="4304146"/>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D46BA2E8-A443-2CA6-93B3-B145D2CF6F02}"/>
              </a:ext>
            </a:extLst>
          </p:cNvPr>
          <p:cNvSpPr txBox="1"/>
          <p:nvPr/>
        </p:nvSpPr>
        <p:spPr>
          <a:xfrm>
            <a:off x="0" y="6581001"/>
            <a:ext cx="12182910" cy="276999"/>
          </a:xfrm>
          <a:prstGeom prst="rect">
            <a:avLst/>
          </a:prstGeom>
          <a:noFill/>
        </p:spPr>
        <p:txBody>
          <a:bodyPr wrap="square" rtlCol="0">
            <a:spAutoFit/>
          </a:bodyPr>
          <a:lstStyle/>
          <a:p>
            <a:r>
              <a:rPr lang="en-US" sz="1200" dirty="0"/>
              <a:t>Without CCS, CO2 emissions would need to be reduced by 5 percent per year to reach even a two degree temperature increase in 2100, an unprecedented rate of decline</a:t>
            </a:r>
          </a:p>
        </p:txBody>
      </p:sp>
      <p:pic>
        <p:nvPicPr>
          <p:cNvPr id="8" name="Picture 7">
            <a:extLst>
              <a:ext uri="{FF2B5EF4-FFF2-40B4-BE49-F238E27FC236}">
                <a16:creationId xmlns:a16="http://schemas.microsoft.com/office/drawing/2014/main" id="{8E21298A-E826-A8CC-9D48-852E738864B4}"/>
              </a:ext>
            </a:extLst>
          </p:cNvPr>
          <p:cNvPicPr>
            <a:picLocks noChangeAspect="1"/>
          </p:cNvPicPr>
          <p:nvPr/>
        </p:nvPicPr>
        <p:blipFill>
          <a:blip r:embed="rId3"/>
          <a:stretch>
            <a:fillRect/>
          </a:stretch>
        </p:blipFill>
        <p:spPr>
          <a:xfrm>
            <a:off x="8633034" y="1636205"/>
            <a:ext cx="2830304" cy="1507045"/>
          </a:xfrm>
          <a:prstGeom prst="rect">
            <a:avLst/>
          </a:prstGeom>
        </p:spPr>
      </p:pic>
    </p:spTree>
    <p:extLst>
      <p:ext uri="{BB962C8B-B14F-4D97-AF65-F5344CB8AC3E}">
        <p14:creationId xmlns:p14="http://schemas.microsoft.com/office/powerpoint/2010/main" val="42111280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55225-B57F-75E8-1277-E82EF7D721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F5D37A-3F52-2B9C-4293-FDA92532B5B7}"/>
              </a:ext>
            </a:extLst>
          </p:cNvPr>
          <p:cNvSpPr>
            <a:spLocks noGrp="1"/>
          </p:cNvSpPr>
          <p:nvPr>
            <p:ph type="title"/>
          </p:nvPr>
        </p:nvSpPr>
        <p:spPr>
          <a:xfrm>
            <a:off x="838200" y="365125"/>
            <a:ext cx="11140440" cy="841883"/>
          </a:xfrm>
        </p:spPr>
        <p:txBody>
          <a:bodyPr>
            <a:normAutofit fontScale="90000"/>
          </a:bodyPr>
          <a:lstStyle/>
          <a:p>
            <a:br>
              <a:rPr lang="en-US" sz="4000" dirty="0"/>
            </a:br>
            <a:r>
              <a:rPr lang="en-US" sz="4000" dirty="0"/>
              <a:t>Based on an Annual Percentage Decline in CO2 Emissions</a:t>
            </a:r>
            <a:br>
              <a:rPr lang="en-US" sz="4000" dirty="0"/>
            </a:br>
            <a:endParaRPr lang="en-US" dirty="0"/>
          </a:p>
        </p:txBody>
      </p:sp>
      <p:sp>
        <p:nvSpPr>
          <p:cNvPr id="21" name="TextBox 20">
            <a:extLst>
              <a:ext uri="{FF2B5EF4-FFF2-40B4-BE49-F238E27FC236}">
                <a16:creationId xmlns:a16="http://schemas.microsoft.com/office/drawing/2014/main" id="{F79F7888-1804-78EB-6860-4F5C53D9C6FC}"/>
              </a:ext>
            </a:extLst>
          </p:cNvPr>
          <p:cNvSpPr txBox="1"/>
          <p:nvPr/>
        </p:nvSpPr>
        <p:spPr>
          <a:xfrm>
            <a:off x="0" y="6581001"/>
            <a:ext cx="12182910" cy="276999"/>
          </a:xfrm>
          <a:prstGeom prst="rect">
            <a:avLst/>
          </a:prstGeom>
          <a:noFill/>
        </p:spPr>
        <p:txBody>
          <a:bodyPr wrap="square" rtlCol="0">
            <a:spAutoFit/>
          </a:bodyPr>
          <a:lstStyle/>
          <a:p>
            <a:r>
              <a:rPr lang="en-US" sz="1200" dirty="0"/>
              <a:t>Three percent per year might be a reasonable planning number. This requires CDR of around 30 billion tons per year without ccs</a:t>
            </a:r>
          </a:p>
        </p:txBody>
      </p:sp>
      <p:pic>
        <p:nvPicPr>
          <p:cNvPr id="4" name="Picture 3">
            <a:extLst>
              <a:ext uri="{FF2B5EF4-FFF2-40B4-BE49-F238E27FC236}">
                <a16:creationId xmlns:a16="http://schemas.microsoft.com/office/drawing/2014/main" id="{EBBFD2BC-C137-0D47-2AA2-4FC06DFFCE59}"/>
              </a:ext>
            </a:extLst>
          </p:cNvPr>
          <p:cNvPicPr>
            <a:picLocks noChangeAspect="1"/>
          </p:cNvPicPr>
          <p:nvPr/>
        </p:nvPicPr>
        <p:blipFill>
          <a:blip r:embed="rId2"/>
          <a:stretch>
            <a:fillRect/>
          </a:stretch>
        </p:blipFill>
        <p:spPr>
          <a:xfrm>
            <a:off x="1491616" y="1636205"/>
            <a:ext cx="4922070" cy="4444556"/>
          </a:xfrm>
          <a:prstGeom prst="rect">
            <a:avLst/>
          </a:prstGeom>
        </p:spPr>
      </p:pic>
      <p:pic>
        <p:nvPicPr>
          <p:cNvPr id="6" name="Picture 5">
            <a:extLst>
              <a:ext uri="{FF2B5EF4-FFF2-40B4-BE49-F238E27FC236}">
                <a16:creationId xmlns:a16="http://schemas.microsoft.com/office/drawing/2014/main" id="{C124B8A0-D872-8D44-620C-EE1DB6367BC3}"/>
              </a:ext>
            </a:extLst>
          </p:cNvPr>
          <p:cNvPicPr>
            <a:picLocks noChangeAspect="1"/>
          </p:cNvPicPr>
          <p:nvPr/>
        </p:nvPicPr>
        <p:blipFill>
          <a:blip r:embed="rId3"/>
          <a:stretch>
            <a:fillRect/>
          </a:stretch>
        </p:blipFill>
        <p:spPr>
          <a:xfrm>
            <a:off x="7134415" y="1636205"/>
            <a:ext cx="3117452" cy="1564195"/>
          </a:xfrm>
          <a:prstGeom prst="rect">
            <a:avLst/>
          </a:prstGeom>
        </p:spPr>
      </p:pic>
      <p:sp>
        <p:nvSpPr>
          <p:cNvPr id="3" name="Oval 2">
            <a:extLst>
              <a:ext uri="{FF2B5EF4-FFF2-40B4-BE49-F238E27FC236}">
                <a16:creationId xmlns:a16="http://schemas.microsoft.com/office/drawing/2014/main" id="{8117FFE2-5E3D-EF24-9E91-560B350C328E}"/>
              </a:ext>
            </a:extLst>
          </p:cNvPr>
          <p:cNvSpPr/>
          <p:nvPr/>
        </p:nvSpPr>
        <p:spPr>
          <a:xfrm>
            <a:off x="3704469" y="5034343"/>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3C38DAB-2C23-B8EF-3DD6-C86B0143FA96}"/>
              </a:ext>
            </a:extLst>
          </p:cNvPr>
          <p:cNvSpPr/>
          <p:nvPr/>
        </p:nvSpPr>
        <p:spPr>
          <a:xfrm>
            <a:off x="5377111" y="5320468"/>
            <a:ext cx="496363" cy="374904"/>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0F5D60AA-4640-D372-FF58-F7071F5A7301}"/>
              </a:ext>
            </a:extLst>
          </p:cNvPr>
          <p:cNvSpPr/>
          <p:nvPr/>
        </p:nvSpPr>
        <p:spPr>
          <a:xfrm>
            <a:off x="9674791" y="2632132"/>
            <a:ext cx="694505" cy="714572"/>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C96FF0A-E13D-1A82-5B41-58190845B1DB}"/>
              </a:ext>
            </a:extLst>
          </p:cNvPr>
          <p:cNvPicPr>
            <a:picLocks noChangeAspect="1"/>
          </p:cNvPicPr>
          <p:nvPr/>
        </p:nvPicPr>
        <p:blipFill>
          <a:blip r:embed="rId4"/>
          <a:stretch>
            <a:fillRect/>
          </a:stretch>
        </p:blipFill>
        <p:spPr>
          <a:xfrm>
            <a:off x="8693141" y="4573716"/>
            <a:ext cx="2830304" cy="1507045"/>
          </a:xfrm>
          <a:prstGeom prst="rect">
            <a:avLst/>
          </a:prstGeom>
        </p:spPr>
      </p:pic>
    </p:spTree>
    <p:extLst>
      <p:ext uri="{BB962C8B-B14F-4D97-AF65-F5344CB8AC3E}">
        <p14:creationId xmlns:p14="http://schemas.microsoft.com/office/powerpoint/2010/main" val="10664188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25003-9E1E-DC89-8B4E-4561ADB8B5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FBDB16-AFEB-48A0-8598-74F06E35D10D}"/>
              </a:ext>
            </a:extLst>
          </p:cNvPr>
          <p:cNvSpPr>
            <a:spLocks noGrp="1"/>
          </p:cNvSpPr>
          <p:nvPr>
            <p:ph type="title"/>
          </p:nvPr>
        </p:nvSpPr>
        <p:spPr>
          <a:xfrm>
            <a:off x="838200" y="18255"/>
            <a:ext cx="10515600" cy="841281"/>
          </a:xfrm>
        </p:spPr>
        <p:txBody>
          <a:bodyPr/>
          <a:lstStyle/>
          <a:p>
            <a:r>
              <a:rPr lang="en-US" dirty="0"/>
              <a:t>The Need for SRM</a:t>
            </a:r>
          </a:p>
        </p:txBody>
      </p:sp>
      <p:sp>
        <p:nvSpPr>
          <p:cNvPr id="3" name="Content Placeholder 2">
            <a:extLst>
              <a:ext uri="{FF2B5EF4-FFF2-40B4-BE49-F238E27FC236}">
                <a16:creationId xmlns:a16="http://schemas.microsoft.com/office/drawing/2014/main" id="{2063261D-6618-E7B0-E489-8C08BBF4BC8C}"/>
              </a:ext>
            </a:extLst>
          </p:cNvPr>
          <p:cNvSpPr>
            <a:spLocks noGrp="1"/>
          </p:cNvSpPr>
          <p:nvPr>
            <p:ph idx="1"/>
          </p:nvPr>
        </p:nvSpPr>
        <p:spPr>
          <a:xfrm>
            <a:off x="774192" y="783208"/>
            <a:ext cx="10515600" cy="5800472"/>
          </a:xfrm>
        </p:spPr>
        <p:txBody>
          <a:bodyPr>
            <a:normAutofit fontScale="85000" lnSpcReduction="10000"/>
          </a:bodyPr>
          <a:lstStyle/>
          <a:p>
            <a:pPr marL="0" indent="0">
              <a:buNone/>
            </a:pPr>
            <a:r>
              <a:rPr lang="en-US" sz="2600" dirty="0"/>
              <a:t>By implementing CCS and CDR at scale it should be possible to limit the temperature increase in 2100 to less that 2.0</a:t>
            </a:r>
            <a:r>
              <a:rPr lang="en-US" sz="2600" dirty="0">
                <a:cs typeface="Times New Roman" panose="02020603050405020304" pitchFamily="18" charset="0"/>
              </a:rPr>
              <a:t>⁰C</a:t>
            </a:r>
          </a:p>
          <a:p>
            <a:pPr marL="0" indent="0">
              <a:buNone/>
            </a:pPr>
            <a:r>
              <a:rPr lang="en-US" sz="2600" dirty="0"/>
              <a:t>In order to convince people that SRM might be needed (and hence the need for R&amp;D to study the feasibility of various SRM approaches) we need to reach agreements on:</a:t>
            </a:r>
          </a:p>
          <a:p>
            <a:pPr marL="514350" indent="-514350">
              <a:buFont typeface="+mj-lt"/>
              <a:buAutoNum type="arabicPeriod"/>
            </a:pPr>
            <a:r>
              <a:rPr lang="en-US" sz="2600" dirty="0"/>
              <a:t>The maximum acceptable temperature increase in 2100</a:t>
            </a:r>
          </a:p>
          <a:p>
            <a:pPr marL="514350" indent="-514350">
              <a:buFont typeface="+mj-lt"/>
              <a:buAutoNum type="arabicPeriod"/>
            </a:pPr>
            <a:r>
              <a:rPr lang="en-US" sz="2600" dirty="0"/>
              <a:t>A carbon budget that would provide a __% chance of meeting the temperature increase goal</a:t>
            </a:r>
          </a:p>
          <a:p>
            <a:pPr marL="514350" indent="-514350">
              <a:buFont typeface="+mj-lt"/>
              <a:buAutoNum type="arabicPeriod"/>
            </a:pPr>
            <a:r>
              <a:rPr lang="en-US" sz="2600" dirty="0"/>
              <a:t>Realistic CO2 emission pathways</a:t>
            </a:r>
          </a:p>
          <a:p>
            <a:pPr marL="514350" indent="-514350">
              <a:buFont typeface="+mj-lt"/>
              <a:buAutoNum type="arabicPeriod"/>
            </a:pPr>
            <a:r>
              <a:rPr lang="en-US" sz="2600" dirty="0"/>
              <a:t>A realistic maximum that society would be willing to spend on CDR and CSS</a:t>
            </a:r>
          </a:p>
          <a:p>
            <a:pPr marL="514350" indent="-514350">
              <a:buFont typeface="+mj-lt"/>
              <a:buAutoNum type="arabicPeriod"/>
            </a:pPr>
            <a:r>
              <a:rPr lang="en-US" sz="2600" dirty="0"/>
              <a:t>Cost curves for CCS and CDR “at scale”</a:t>
            </a:r>
          </a:p>
          <a:p>
            <a:pPr marL="514350" indent="-514350">
              <a:buFont typeface="+mj-lt"/>
              <a:buAutoNum type="arabicPeriod"/>
            </a:pPr>
            <a:r>
              <a:rPr lang="en-US" sz="2600" dirty="0"/>
              <a:t>Realistic CCS and CDR “implementation pathways”</a:t>
            </a:r>
          </a:p>
          <a:p>
            <a:pPr marL="0" indent="0">
              <a:buNone/>
            </a:pPr>
            <a:r>
              <a:rPr lang="en-US" sz="2600" dirty="0"/>
              <a:t>Given the above it should be possible to determine whether or not society would be willing to allocate the necessary funds to limit the temperature increase to the maximum acceptable value.</a:t>
            </a:r>
          </a:p>
          <a:p>
            <a:pPr marL="0" indent="0">
              <a:buNone/>
            </a:pPr>
            <a:r>
              <a:rPr lang="en-US" sz="2600" dirty="0"/>
              <a:t>How can the CO2 Pathways Model and web site be improved to help convince people that SRM might (or might not) be necessary?</a:t>
            </a:r>
          </a:p>
          <a:p>
            <a:pPr marL="0" indent="0">
              <a:buNone/>
            </a:pPr>
            <a:endParaRPr lang="en-US" dirty="0"/>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0812DAF0-2A1C-825E-1020-4AF6C3D73749}"/>
              </a:ext>
            </a:extLst>
          </p:cNvPr>
          <p:cNvSpPr txBox="1"/>
          <p:nvPr/>
        </p:nvSpPr>
        <p:spPr>
          <a:xfrm>
            <a:off x="1524" y="6583680"/>
            <a:ext cx="11547348" cy="276999"/>
          </a:xfrm>
          <a:prstGeom prst="rect">
            <a:avLst/>
          </a:prstGeom>
          <a:noFill/>
        </p:spPr>
        <p:txBody>
          <a:bodyPr wrap="square">
            <a:spAutoFit/>
          </a:bodyPr>
          <a:lstStyle/>
          <a:p>
            <a:r>
              <a:rPr lang="en-US" sz="1200" dirty="0"/>
              <a:t>How can the CO2 Pathways Model and web site be improved to help convince people that SRM might (or might not) be necessary?</a:t>
            </a:r>
          </a:p>
        </p:txBody>
      </p:sp>
    </p:spTree>
    <p:extLst>
      <p:ext uri="{BB962C8B-B14F-4D97-AF65-F5344CB8AC3E}">
        <p14:creationId xmlns:p14="http://schemas.microsoft.com/office/powerpoint/2010/main" val="3930418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138BF-8FFF-797F-2E83-A0142BF3D2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A8E79D-0420-7E15-301A-115CC6B4B132}"/>
              </a:ext>
            </a:extLst>
          </p:cNvPr>
          <p:cNvSpPr>
            <a:spLocks noGrp="1"/>
          </p:cNvSpPr>
          <p:nvPr>
            <p:ph type="title"/>
          </p:nvPr>
        </p:nvSpPr>
        <p:spPr>
          <a:xfrm>
            <a:off x="838200" y="365126"/>
            <a:ext cx="10515600" cy="743828"/>
          </a:xfrm>
        </p:spPr>
        <p:txBody>
          <a:bodyPr/>
          <a:lstStyle/>
          <a:p>
            <a:r>
              <a:rPr lang="en-US" dirty="0"/>
              <a:t>Post 2025 IPCC Carbon Budget</a:t>
            </a:r>
          </a:p>
        </p:txBody>
      </p:sp>
      <p:pic>
        <p:nvPicPr>
          <p:cNvPr id="5" name="Content Placeholder 4">
            <a:extLst>
              <a:ext uri="{FF2B5EF4-FFF2-40B4-BE49-F238E27FC236}">
                <a16:creationId xmlns:a16="http://schemas.microsoft.com/office/drawing/2014/main" id="{3901A0EB-6EC3-08C4-6F26-2B26C5FC6F5F}"/>
              </a:ext>
            </a:extLst>
          </p:cNvPr>
          <p:cNvPicPr>
            <a:picLocks noGrp="1" noChangeAspect="1"/>
          </p:cNvPicPr>
          <p:nvPr>
            <p:ph idx="1"/>
          </p:nvPr>
        </p:nvPicPr>
        <p:blipFill>
          <a:blip r:embed="rId2"/>
          <a:stretch>
            <a:fillRect/>
          </a:stretch>
        </p:blipFill>
        <p:spPr>
          <a:xfrm>
            <a:off x="838200" y="1108955"/>
            <a:ext cx="4481945" cy="5295590"/>
          </a:xfrm>
          <a:prstGeom prst="rect">
            <a:avLst/>
          </a:prstGeom>
        </p:spPr>
      </p:pic>
      <p:sp>
        <p:nvSpPr>
          <p:cNvPr id="6" name="TextBox 5">
            <a:extLst>
              <a:ext uri="{FF2B5EF4-FFF2-40B4-BE49-F238E27FC236}">
                <a16:creationId xmlns:a16="http://schemas.microsoft.com/office/drawing/2014/main" id="{4591D80D-DA4A-A208-98FA-B2E43FE5B501}"/>
              </a:ext>
            </a:extLst>
          </p:cNvPr>
          <p:cNvSpPr txBox="1"/>
          <p:nvPr/>
        </p:nvSpPr>
        <p:spPr>
          <a:xfrm>
            <a:off x="5577840" y="1216152"/>
            <a:ext cx="5775960" cy="1200329"/>
          </a:xfrm>
          <a:prstGeom prst="rect">
            <a:avLst/>
          </a:prstGeom>
          <a:noFill/>
        </p:spPr>
        <p:txBody>
          <a:bodyPr wrap="square" rtlCol="0">
            <a:spAutoFit/>
          </a:bodyPr>
          <a:lstStyle/>
          <a:p>
            <a:r>
              <a:rPr lang="en-US" dirty="0"/>
              <a:t>Based on the post-2024 carbon budget shown on the previous slide, the table at left show the post-2025 carbon budget for a range of temperature increases.</a:t>
            </a:r>
          </a:p>
          <a:p>
            <a:endParaRPr lang="en-US" dirty="0"/>
          </a:p>
        </p:txBody>
      </p:sp>
      <p:sp>
        <p:nvSpPr>
          <p:cNvPr id="3" name="TextBox 2">
            <a:extLst>
              <a:ext uri="{FF2B5EF4-FFF2-40B4-BE49-F238E27FC236}">
                <a16:creationId xmlns:a16="http://schemas.microsoft.com/office/drawing/2014/main" id="{C5212168-7B9A-D34B-ECFD-7522EC968011}"/>
              </a:ext>
            </a:extLst>
          </p:cNvPr>
          <p:cNvSpPr txBox="1"/>
          <p:nvPr/>
        </p:nvSpPr>
        <p:spPr>
          <a:xfrm>
            <a:off x="0" y="6590899"/>
            <a:ext cx="12192000" cy="261610"/>
          </a:xfrm>
          <a:prstGeom prst="rect">
            <a:avLst/>
          </a:prstGeom>
          <a:noFill/>
        </p:spPr>
        <p:txBody>
          <a:bodyPr wrap="square">
            <a:spAutoFit/>
          </a:bodyPr>
          <a:lstStyle/>
          <a:p>
            <a:r>
              <a:rPr lang="en-US" sz="1100" dirty="0"/>
              <a:t>Based on the post-2024 carbon budget shown on the previous slide, the table on this slide shows the post-2025 carbon budget for a range of temperature increases.</a:t>
            </a:r>
          </a:p>
        </p:txBody>
      </p:sp>
    </p:spTree>
    <p:extLst>
      <p:ext uri="{BB962C8B-B14F-4D97-AF65-F5344CB8AC3E}">
        <p14:creationId xmlns:p14="http://schemas.microsoft.com/office/powerpoint/2010/main" val="2061244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E77B0-647F-AF07-8654-1B4CD650C8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88F815-AC0C-97E3-9A10-17C6B00053F4}"/>
              </a:ext>
            </a:extLst>
          </p:cNvPr>
          <p:cNvSpPr>
            <a:spLocks noGrp="1"/>
          </p:cNvSpPr>
          <p:nvPr>
            <p:ph type="title"/>
          </p:nvPr>
        </p:nvSpPr>
        <p:spPr>
          <a:xfrm>
            <a:off x="838200" y="365126"/>
            <a:ext cx="10515600" cy="743828"/>
          </a:xfrm>
        </p:spPr>
        <p:txBody>
          <a:bodyPr/>
          <a:lstStyle/>
          <a:p>
            <a:r>
              <a:rPr lang="en-US" dirty="0"/>
              <a:t>Post 2025 IPCC Carbon Budget</a:t>
            </a:r>
          </a:p>
        </p:txBody>
      </p:sp>
      <p:pic>
        <p:nvPicPr>
          <p:cNvPr id="5" name="Content Placeholder 4">
            <a:extLst>
              <a:ext uri="{FF2B5EF4-FFF2-40B4-BE49-F238E27FC236}">
                <a16:creationId xmlns:a16="http://schemas.microsoft.com/office/drawing/2014/main" id="{40707754-5E00-838E-E437-D2CBB0092F97}"/>
              </a:ext>
            </a:extLst>
          </p:cNvPr>
          <p:cNvPicPr>
            <a:picLocks noGrp="1" noChangeAspect="1"/>
          </p:cNvPicPr>
          <p:nvPr>
            <p:ph idx="1"/>
          </p:nvPr>
        </p:nvPicPr>
        <p:blipFill>
          <a:blip r:embed="rId2"/>
          <a:stretch>
            <a:fillRect/>
          </a:stretch>
        </p:blipFill>
        <p:spPr>
          <a:xfrm>
            <a:off x="838200" y="1108955"/>
            <a:ext cx="4481945" cy="5295590"/>
          </a:xfrm>
          <a:prstGeom prst="rect">
            <a:avLst/>
          </a:prstGeom>
        </p:spPr>
      </p:pic>
      <p:sp>
        <p:nvSpPr>
          <p:cNvPr id="6" name="TextBox 5">
            <a:extLst>
              <a:ext uri="{FF2B5EF4-FFF2-40B4-BE49-F238E27FC236}">
                <a16:creationId xmlns:a16="http://schemas.microsoft.com/office/drawing/2014/main" id="{58E68066-40FC-AF2C-6CC1-6F7A4D010B74}"/>
              </a:ext>
            </a:extLst>
          </p:cNvPr>
          <p:cNvSpPr txBox="1"/>
          <p:nvPr/>
        </p:nvSpPr>
        <p:spPr>
          <a:xfrm>
            <a:off x="5577840" y="1216152"/>
            <a:ext cx="5856778" cy="2585323"/>
          </a:xfrm>
          <a:prstGeom prst="rect">
            <a:avLst/>
          </a:prstGeom>
          <a:noFill/>
        </p:spPr>
        <p:txBody>
          <a:bodyPr wrap="square" rtlCol="0">
            <a:spAutoFit/>
          </a:bodyPr>
          <a:lstStyle/>
          <a:p>
            <a:r>
              <a:rPr lang="en-US" dirty="0"/>
              <a:t>Based on the post-2024 carbon budget shown on the previous slide, the table at left show the post-2025 carbon budget for a range of temperature increases.</a:t>
            </a:r>
          </a:p>
          <a:p>
            <a:endParaRPr lang="en-US" dirty="0"/>
          </a:p>
          <a:p>
            <a:r>
              <a:rPr lang="en-US" dirty="0"/>
              <a:t>Since the revised carbon budget only allows one year of CO2 emissions for a 67 percent chance of limiting the temperature increase to 1.5</a:t>
            </a:r>
            <a:r>
              <a:rPr lang="en-US" dirty="0">
                <a:cs typeface="Times New Roman" panose="02020603050405020304" pitchFamily="18" charset="0"/>
              </a:rPr>
              <a:t>⁰C, </a:t>
            </a:r>
            <a:r>
              <a:rPr lang="en-US" dirty="0"/>
              <a:t>  I  thought it would be helpful to analyze the likely impact on the temperature increase in 2100 from a variety of CO2 emission pathways</a:t>
            </a:r>
          </a:p>
        </p:txBody>
      </p:sp>
      <p:sp>
        <p:nvSpPr>
          <p:cNvPr id="3" name="TextBox 2">
            <a:extLst>
              <a:ext uri="{FF2B5EF4-FFF2-40B4-BE49-F238E27FC236}">
                <a16:creationId xmlns:a16="http://schemas.microsoft.com/office/drawing/2014/main" id="{ABDF3365-2598-D70D-FADE-511804688820}"/>
              </a:ext>
            </a:extLst>
          </p:cNvPr>
          <p:cNvSpPr txBox="1"/>
          <p:nvPr/>
        </p:nvSpPr>
        <p:spPr>
          <a:xfrm>
            <a:off x="0" y="6427113"/>
            <a:ext cx="12192000" cy="430887"/>
          </a:xfrm>
          <a:prstGeom prst="rect">
            <a:avLst/>
          </a:prstGeom>
          <a:noFill/>
        </p:spPr>
        <p:txBody>
          <a:bodyPr wrap="square">
            <a:spAutoFit/>
          </a:bodyPr>
          <a:lstStyle/>
          <a:p>
            <a:r>
              <a:rPr lang="en-US" sz="1100" dirty="0"/>
              <a:t>Since the revised carbon budget only allows one year of CO2 emissions for a 67 percent chance of limiting the temperature increase to 1.5</a:t>
            </a:r>
            <a:r>
              <a:rPr lang="en-US" sz="1100" dirty="0">
                <a:cs typeface="Times New Roman" panose="02020603050405020304" pitchFamily="18" charset="0"/>
              </a:rPr>
              <a:t>⁰C, </a:t>
            </a:r>
            <a:r>
              <a:rPr lang="en-US" sz="1100" dirty="0"/>
              <a:t>  I  thought it would be helpful to analyze the likely impact on the temperature increase in 2100 from a variety of CO2 emission pathways.  </a:t>
            </a:r>
          </a:p>
        </p:txBody>
      </p:sp>
      <p:sp>
        <p:nvSpPr>
          <p:cNvPr id="4" name="Oval 3">
            <a:extLst>
              <a:ext uri="{FF2B5EF4-FFF2-40B4-BE49-F238E27FC236}">
                <a16:creationId xmlns:a16="http://schemas.microsoft.com/office/drawing/2014/main" id="{2A9C5C69-324D-6AE3-7F19-DEDF9BCE8ED9}"/>
              </a:ext>
            </a:extLst>
          </p:cNvPr>
          <p:cNvSpPr/>
          <p:nvPr/>
        </p:nvSpPr>
        <p:spPr>
          <a:xfrm>
            <a:off x="3855074" y="1610229"/>
            <a:ext cx="628073" cy="711966"/>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5027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42705-2BEB-8A34-0BEF-C0502A942191}"/>
              </a:ext>
            </a:extLst>
          </p:cNvPr>
          <p:cNvSpPr>
            <a:spLocks noGrp="1"/>
          </p:cNvSpPr>
          <p:nvPr>
            <p:ph type="title"/>
          </p:nvPr>
        </p:nvSpPr>
        <p:spPr/>
        <p:txBody>
          <a:bodyPr/>
          <a:lstStyle/>
          <a:p>
            <a:r>
              <a:rPr lang="en-US" dirty="0"/>
              <a:t>CO2 Pathways Model</a:t>
            </a:r>
          </a:p>
        </p:txBody>
      </p:sp>
      <p:sp>
        <p:nvSpPr>
          <p:cNvPr id="3" name="Content Placeholder 2">
            <a:extLst>
              <a:ext uri="{FF2B5EF4-FFF2-40B4-BE49-F238E27FC236}">
                <a16:creationId xmlns:a16="http://schemas.microsoft.com/office/drawing/2014/main" id="{56B0F27D-109D-E7F2-2E74-56FC2997DDA0}"/>
              </a:ext>
            </a:extLst>
          </p:cNvPr>
          <p:cNvSpPr>
            <a:spLocks noGrp="1"/>
          </p:cNvSpPr>
          <p:nvPr>
            <p:ph idx="1"/>
          </p:nvPr>
        </p:nvSpPr>
        <p:spPr>
          <a:xfrm>
            <a:off x="833655" y="1472046"/>
            <a:ext cx="10515600" cy="437284"/>
          </a:xfrm>
        </p:spPr>
        <p:txBody>
          <a:bodyPr>
            <a:normAutofit lnSpcReduction="10000"/>
          </a:bodyPr>
          <a:lstStyle/>
          <a:p>
            <a:pPr marL="0" indent="0">
              <a:buNone/>
            </a:pPr>
            <a:r>
              <a:rPr lang="en-US" dirty="0"/>
              <a:t>The model uses two types of simplified CO2 emission pathways:</a:t>
            </a:r>
          </a:p>
          <a:p>
            <a:endParaRPr lang="en-US" dirty="0"/>
          </a:p>
        </p:txBody>
      </p:sp>
      <p:sp>
        <p:nvSpPr>
          <p:cNvPr id="6" name="TextBox 5">
            <a:extLst>
              <a:ext uri="{FF2B5EF4-FFF2-40B4-BE49-F238E27FC236}">
                <a16:creationId xmlns:a16="http://schemas.microsoft.com/office/drawing/2014/main" id="{4B910C93-D169-4EC3-8898-6D0EE7492773}"/>
              </a:ext>
            </a:extLst>
          </p:cNvPr>
          <p:cNvSpPr txBox="1"/>
          <p:nvPr/>
        </p:nvSpPr>
        <p:spPr>
          <a:xfrm>
            <a:off x="0" y="6581001"/>
            <a:ext cx="12182910" cy="276999"/>
          </a:xfrm>
          <a:prstGeom prst="rect">
            <a:avLst/>
          </a:prstGeom>
          <a:noFill/>
        </p:spPr>
        <p:txBody>
          <a:bodyPr wrap="square" rtlCol="0">
            <a:spAutoFit/>
          </a:bodyPr>
          <a:lstStyle/>
          <a:p>
            <a:r>
              <a:rPr lang="en-US" sz="1200" dirty="0"/>
              <a:t>To do the analysis I created  web-based model  that uses two types of simplified CO2 emission pathways:</a:t>
            </a:r>
          </a:p>
        </p:txBody>
      </p:sp>
    </p:spTree>
    <p:extLst>
      <p:ext uri="{BB962C8B-B14F-4D97-AF65-F5344CB8AC3E}">
        <p14:creationId xmlns:p14="http://schemas.microsoft.com/office/powerpoint/2010/main" val="2696576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7364A-A3B4-486C-DD1A-6DD2B44F8A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EE8FED-BB9D-7AAE-8DC0-355B43A5DC24}"/>
              </a:ext>
            </a:extLst>
          </p:cNvPr>
          <p:cNvSpPr>
            <a:spLocks noGrp="1"/>
          </p:cNvSpPr>
          <p:nvPr>
            <p:ph type="title"/>
          </p:nvPr>
        </p:nvSpPr>
        <p:spPr/>
        <p:txBody>
          <a:bodyPr/>
          <a:lstStyle/>
          <a:p>
            <a:r>
              <a:rPr lang="en-US" dirty="0"/>
              <a:t>CO2 Pathways Model</a:t>
            </a:r>
          </a:p>
        </p:txBody>
      </p:sp>
      <p:sp>
        <p:nvSpPr>
          <p:cNvPr id="3" name="Content Placeholder 2">
            <a:extLst>
              <a:ext uri="{FF2B5EF4-FFF2-40B4-BE49-F238E27FC236}">
                <a16:creationId xmlns:a16="http://schemas.microsoft.com/office/drawing/2014/main" id="{3E2EE42C-F449-743E-735D-E0832B32DA36}"/>
              </a:ext>
            </a:extLst>
          </p:cNvPr>
          <p:cNvSpPr>
            <a:spLocks noGrp="1"/>
          </p:cNvSpPr>
          <p:nvPr>
            <p:ph idx="1"/>
          </p:nvPr>
        </p:nvSpPr>
        <p:spPr>
          <a:xfrm>
            <a:off x="833655" y="1472046"/>
            <a:ext cx="10515600" cy="437284"/>
          </a:xfrm>
        </p:spPr>
        <p:txBody>
          <a:bodyPr>
            <a:normAutofit lnSpcReduction="10000"/>
          </a:bodyPr>
          <a:lstStyle/>
          <a:p>
            <a:pPr marL="0" indent="0">
              <a:buNone/>
            </a:pPr>
            <a:r>
              <a:rPr lang="en-US" dirty="0"/>
              <a:t>The model uses two types of simplified CO2 emission pathways:</a:t>
            </a:r>
          </a:p>
          <a:p>
            <a:endParaRPr lang="en-US" dirty="0"/>
          </a:p>
        </p:txBody>
      </p:sp>
      <p:sp>
        <p:nvSpPr>
          <p:cNvPr id="6" name="TextBox 5">
            <a:extLst>
              <a:ext uri="{FF2B5EF4-FFF2-40B4-BE49-F238E27FC236}">
                <a16:creationId xmlns:a16="http://schemas.microsoft.com/office/drawing/2014/main" id="{D5C589CD-2759-930D-0F4B-6F7A4257184E}"/>
              </a:ext>
            </a:extLst>
          </p:cNvPr>
          <p:cNvSpPr txBox="1"/>
          <p:nvPr/>
        </p:nvSpPr>
        <p:spPr>
          <a:xfrm>
            <a:off x="0" y="6581001"/>
            <a:ext cx="12182910" cy="276999"/>
          </a:xfrm>
          <a:prstGeom prst="rect">
            <a:avLst/>
          </a:prstGeom>
          <a:noFill/>
        </p:spPr>
        <p:txBody>
          <a:bodyPr wrap="square" rtlCol="0">
            <a:spAutoFit/>
          </a:bodyPr>
          <a:lstStyle/>
          <a:p>
            <a:r>
              <a:rPr lang="en-US" sz="1200" dirty="0"/>
              <a:t>One type is based on an annual percentage decline in CO2 emissions.  In this example emissions decline starting in 2030 at a three percent annual rate</a:t>
            </a:r>
          </a:p>
        </p:txBody>
      </p:sp>
      <p:sp>
        <p:nvSpPr>
          <p:cNvPr id="7" name="TextBox 6">
            <a:extLst>
              <a:ext uri="{FF2B5EF4-FFF2-40B4-BE49-F238E27FC236}">
                <a16:creationId xmlns:a16="http://schemas.microsoft.com/office/drawing/2014/main" id="{F341A5B3-3E8B-A680-A36F-9419542CDDA8}"/>
              </a:ext>
            </a:extLst>
          </p:cNvPr>
          <p:cNvSpPr txBox="1"/>
          <p:nvPr/>
        </p:nvSpPr>
        <p:spPr>
          <a:xfrm>
            <a:off x="788917" y="2065619"/>
            <a:ext cx="4752903" cy="830997"/>
          </a:xfrm>
          <a:prstGeom prst="rect">
            <a:avLst/>
          </a:prstGeom>
          <a:noFill/>
        </p:spPr>
        <p:txBody>
          <a:bodyPr wrap="square" rtlCol="0">
            <a:spAutoFit/>
          </a:bodyPr>
          <a:lstStyle/>
          <a:p>
            <a:pPr marL="342900" indent="-342900">
              <a:buFont typeface="+mj-lt"/>
              <a:buAutoNum type="arabicPeriod"/>
            </a:pPr>
            <a:r>
              <a:rPr lang="en-US" sz="2400" dirty="0"/>
              <a:t>Based on an annual percentage decline in CO2 emissions</a:t>
            </a:r>
          </a:p>
        </p:txBody>
      </p:sp>
      <p:pic>
        <p:nvPicPr>
          <p:cNvPr id="10" name="Picture 9">
            <a:extLst>
              <a:ext uri="{FF2B5EF4-FFF2-40B4-BE49-F238E27FC236}">
                <a16:creationId xmlns:a16="http://schemas.microsoft.com/office/drawing/2014/main" id="{B31686BB-BE19-DF3E-6DE3-AE56CA914CC3}"/>
              </a:ext>
            </a:extLst>
          </p:cNvPr>
          <p:cNvPicPr>
            <a:picLocks noChangeAspect="1"/>
          </p:cNvPicPr>
          <p:nvPr/>
        </p:nvPicPr>
        <p:blipFill>
          <a:blip r:embed="rId3"/>
          <a:stretch>
            <a:fillRect/>
          </a:stretch>
        </p:blipFill>
        <p:spPr>
          <a:xfrm>
            <a:off x="838200" y="3178122"/>
            <a:ext cx="4230908" cy="3110346"/>
          </a:xfrm>
          <a:prstGeom prst="rect">
            <a:avLst/>
          </a:prstGeom>
        </p:spPr>
      </p:pic>
      <p:sp>
        <p:nvSpPr>
          <p:cNvPr id="21" name="Rectangle 20">
            <a:extLst>
              <a:ext uri="{FF2B5EF4-FFF2-40B4-BE49-F238E27FC236}">
                <a16:creationId xmlns:a16="http://schemas.microsoft.com/office/drawing/2014/main" id="{27A32A9F-7212-1852-F58D-FC29E28CDB29}"/>
              </a:ext>
            </a:extLst>
          </p:cNvPr>
          <p:cNvSpPr/>
          <p:nvPr/>
        </p:nvSpPr>
        <p:spPr>
          <a:xfrm>
            <a:off x="755073" y="3106604"/>
            <a:ext cx="4408055" cy="318186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7793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D71FA-9859-663A-BECD-7C1AC282BB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E4723D-4188-584A-46D3-69CF33A5A08A}"/>
              </a:ext>
            </a:extLst>
          </p:cNvPr>
          <p:cNvSpPr>
            <a:spLocks noGrp="1"/>
          </p:cNvSpPr>
          <p:nvPr>
            <p:ph type="title"/>
          </p:nvPr>
        </p:nvSpPr>
        <p:spPr/>
        <p:txBody>
          <a:bodyPr/>
          <a:lstStyle/>
          <a:p>
            <a:r>
              <a:rPr lang="en-US" dirty="0"/>
              <a:t>CO2 Pathways Model</a:t>
            </a:r>
          </a:p>
        </p:txBody>
      </p:sp>
      <p:sp>
        <p:nvSpPr>
          <p:cNvPr id="3" name="Content Placeholder 2">
            <a:extLst>
              <a:ext uri="{FF2B5EF4-FFF2-40B4-BE49-F238E27FC236}">
                <a16:creationId xmlns:a16="http://schemas.microsoft.com/office/drawing/2014/main" id="{F78E1716-6FD0-1F99-21F0-B7931F5A91D8}"/>
              </a:ext>
            </a:extLst>
          </p:cNvPr>
          <p:cNvSpPr>
            <a:spLocks noGrp="1"/>
          </p:cNvSpPr>
          <p:nvPr>
            <p:ph idx="1"/>
          </p:nvPr>
        </p:nvSpPr>
        <p:spPr>
          <a:xfrm>
            <a:off x="833655" y="1472046"/>
            <a:ext cx="10515600" cy="437284"/>
          </a:xfrm>
        </p:spPr>
        <p:txBody>
          <a:bodyPr>
            <a:normAutofit lnSpcReduction="10000"/>
          </a:bodyPr>
          <a:lstStyle/>
          <a:p>
            <a:pPr marL="0" indent="0">
              <a:buNone/>
            </a:pPr>
            <a:r>
              <a:rPr lang="en-US" dirty="0"/>
              <a:t>The model uses two types of simplified CO2 emission pathways:</a:t>
            </a:r>
          </a:p>
          <a:p>
            <a:endParaRPr lang="en-US" dirty="0"/>
          </a:p>
        </p:txBody>
      </p:sp>
      <p:sp>
        <p:nvSpPr>
          <p:cNvPr id="6" name="TextBox 5">
            <a:extLst>
              <a:ext uri="{FF2B5EF4-FFF2-40B4-BE49-F238E27FC236}">
                <a16:creationId xmlns:a16="http://schemas.microsoft.com/office/drawing/2014/main" id="{DCA02B21-6DA3-AF4F-4C9C-1EBDF5EA2D80}"/>
              </a:ext>
            </a:extLst>
          </p:cNvPr>
          <p:cNvSpPr txBox="1"/>
          <p:nvPr/>
        </p:nvSpPr>
        <p:spPr>
          <a:xfrm>
            <a:off x="9090" y="6581001"/>
            <a:ext cx="12182910" cy="276999"/>
          </a:xfrm>
          <a:prstGeom prst="rect">
            <a:avLst/>
          </a:prstGeom>
          <a:noFill/>
        </p:spPr>
        <p:txBody>
          <a:bodyPr wrap="square" rtlCol="0">
            <a:spAutoFit/>
          </a:bodyPr>
          <a:lstStyle/>
          <a:p>
            <a:r>
              <a:rPr lang="en-US" sz="1200" dirty="0"/>
              <a:t>And Cumulative CO2 emissions from 2026 through 2100 are then 1474 billion tons</a:t>
            </a:r>
          </a:p>
        </p:txBody>
      </p:sp>
      <p:sp>
        <p:nvSpPr>
          <p:cNvPr id="7" name="TextBox 6">
            <a:extLst>
              <a:ext uri="{FF2B5EF4-FFF2-40B4-BE49-F238E27FC236}">
                <a16:creationId xmlns:a16="http://schemas.microsoft.com/office/drawing/2014/main" id="{BD89EAE1-9B97-1478-940A-1628B43D9B01}"/>
              </a:ext>
            </a:extLst>
          </p:cNvPr>
          <p:cNvSpPr txBox="1"/>
          <p:nvPr/>
        </p:nvSpPr>
        <p:spPr>
          <a:xfrm>
            <a:off x="788917" y="2065619"/>
            <a:ext cx="4752903" cy="830997"/>
          </a:xfrm>
          <a:prstGeom prst="rect">
            <a:avLst/>
          </a:prstGeom>
          <a:noFill/>
        </p:spPr>
        <p:txBody>
          <a:bodyPr wrap="square" rtlCol="0">
            <a:spAutoFit/>
          </a:bodyPr>
          <a:lstStyle/>
          <a:p>
            <a:pPr marL="342900" indent="-342900">
              <a:buFont typeface="+mj-lt"/>
              <a:buAutoNum type="arabicPeriod"/>
            </a:pPr>
            <a:r>
              <a:rPr lang="en-US" sz="2400" dirty="0"/>
              <a:t>Based on an annual percentage decline in CO2 emissions</a:t>
            </a:r>
          </a:p>
        </p:txBody>
      </p:sp>
      <p:pic>
        <p:nvPicPr>
          <p:cNvPr id="10" name="Picture 9">
            <a:extLst>
              <a:ext uri="{FF2B5EF4-FFF2-40B4-BE49-F238E27FC236}">
                <a16:creationId xmlns:a16="http://schemas.microsoft.com/office/drawing/2014/main" id="{9800A48F-227A-388B-F3F8-D1AEAE49C2A8}"/>
              </a:ext>
            </a:extLst>
          </p:cNvPr>
          <p:cNvPicPr>
            <a:picLocks noChangeAspect="1"/>
          </p:cNvPicPr>
          <p:nvPr/>
        </p:nvPicPr>
        <p:blipFill>
          <a:blip r:embed="rId3"/>
          <a:stretch>
            <a:fillRect/>
          </a:stretch>
        </p:blipFill>
        <p:spPr>
          <a:xfrm>
            <a:off x="838200" y="3178122"/>
            <a:ext cx="4230908" cy="3110346"/>
          </a:xfrm>
          <a:prstGeom prst="rect">
            <a:avLst/>
          </a:prstGeom>
        </p:spPr>
      </p:pic>
      <p:sp>
        <p:nvSpPr>
          <p:cNvPr id="21" name="Rectangle 20">
            <a:extLst>
              <a:ext uri="{FF2B5EF4-FFF2-40B4-BE49-F238E27FC236}">
                <a16:creationId xmlns:a16="http://schemas.microsoft.com/office/drawing/2014/main" id="{2AB0C91C-E070-6884-0466-1A4C9636CB8D}"/>
              </a:ext>
            </a:extLst>
          </p:cNvPr>
          <p:cNvSpPr/>
          <p:nvPr/>
        </p:nvSpPr>
        <p:spPr>
          <a:xfrm>
            <a:off x="755073" y="3106604"/>
            <a:ext cx="4408055" cy="318186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4CB71D2E-0ED7-C95F-EADC-F11ED1675720}"/>
              </a:ext>
            </a:extLst>
          </p:cNvPr>
          <p:cNvSpPr/>
          <p:nvPr/>
        </p:nvSpPr>
        <p:spPr>
          <a:xfrm>
            <a:off x="1240980" y="4863380"/>
            <a:ext cx="1366982" cy="849745"/>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1474 GTCO2</a:t>
            </a:r>
          </a:p>
        </p:txBody>
      </p:sp>
    </p:spTree>
    <p:extLst>
      <p:ext uri="{BB962C8B-B14F-4D97-AF65-F5344CB8AC3E}">
        <p14:creationId xmlns:p14="http://schemas.microsoft.com/office/powerpoint/2010/main" val="29694404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1721</TotalTime>
  <Words>2309</Words>
  <Application>Microsoft Office PowerPoint</Application>
  <PresentationFormat>Widescreen</PresentationFormat>
  <Paragraphs>186</Paragraphs>
  <Slides>42</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Aptos</vt:lpstr>
      <vt:lpstr>Aptos Display</vt:lpstr>
      <vt:lpstr>Arial</vt:lpstr>
      <vt:lpstr>Times New Roman</vt:lpstr>
      <vt:lpstr>Office Theme</vt:lpstr>
      <vt:lpstr>Carbon Budgets and CO2 Emission Pathways</vt:lpstr>
      <vt:lpstr>Revised Carbon Budget</vt:lpstr>
      <vt:lpstr>Revised Carbon Budget</vt:lpstr>
      <vt:lpstr>Revised Carbon Budget</vt:lpstr>
      <vt:lpstr>Post 2025 IPCC Carbon Budget</vt:lpstr>
      <vt:lpstr>Post 2025 IPCC Carbon Budget</vt:lpstr>
      <vt:lpstr>CO2 Pathways Model</vt:lpstr>
      <vt:lpstr>CO2 Pathways Model</vt:lpstr>
      <vt:lpstr>CO2 Pathways Model</vt:lpstr>
      <vt:lpstr>CO2 Pathways Model</vt:lpstr>
      <vt:lpstr>CO2 Pathways Model</vt:lpstr>
      <vt:lpstr>CO2 Pathways Model</vt:lpstr>
      <vt:lpstr>CO2 Pathways Model</vt:lpstr>
      <vt:lpstr>CO2 Pathways Model</vt:lpstr>
      <vt:lpstr>Analysis - Assumptions</vt:lpstr>
      <vt:lpstr>Analysis - Assumptions</vt:lpstr>
      <vt:lpstr>Analysis - Assumptions</vt:lpstr>
      <vt:lpstr>Analysis - Assumptions</vt:lpstr>
      <vt:lpstr>Analysis - Assumptions</vt:lpstr>
      <vt:lpstr>Analysis - Assumptions</vt:lpstr>
      <vt:lpstr>CO2 Pathways Model</vt:lpstr>
      <vt:lpstr>CO2 Pathways Model</vt:lpstr>
      <vt:lpstr>CO2 Pathways Model</vt:lpstr>
      <vt:lpstr>CO2 Pathways Model</vt:lpstr>
      <vt:lpstr> Based on Emissions Declining for a Specific Number of Years </vt:lpstr>
      <vt:lpstr> Based on Emissions Declining for a Specific Number of Years </vt:lpstr>
      <vt:lpstr> Based on Emissions Declining for a Specific Number of Years </vt:lpstr>
      <vt:lpstr> Based on Emissions Declining for a Specific Number of Years </vt:lpstr>
      <vt:lpstr> Based on Emissions Declining for a Specific Number of Years </vt:lpstr>
      <vt:lpstr> Based on Emissions Declining for a Specific Number of Years </vt:lpstr>
      <vt:lpstr> Based on Emissions Declining for a Specific Number of Years </vt:lpstr>
      <vt:lpstr> Based on Emissions Declining for a Specific Number of Years </vt:lpstr>
      <vt:lpstr> Based on an Annual Percentage Decline in CO2 Emissions </vt:lpstr>
      <vt:lpstr>Thoughts</vt:lpstr>
      <vt:lpstr>Thoughts</vt:lpstr>
      <vt:lpstr>Thoughts</vt:lpstr>
      <vt:lpstr>Carbon Budgets and CO2 Emission Pathways</vt:lpstr>
      <vt:lpstr>Additional slides</vt:lpstr>
      <vt:lpstr> Based on an Annual Percentage Decline in CO2 Emissions </vt:lpstr>
      <vt:lpstr> Based on an Annual Percentage Decline in CO2 Emissions </vt:lpstr>
      <vt:lpstr> Based on an Annual Percentage Decline in CO2 Emissions </vt:lpstr>
      <vt:lpstr>The Need for SRM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Bruce Parker</dc:creator>
  <cp:lastModifiedBy>Bruce Parker</cp:lastModifiedBy>
  <cp:revision>1</cp:revision>
  <dcterms:created xsi:type="dcterms:W3CDTF">2026-01-18T12:09:19Z</dcterms:created>
  <dcterms:modified xsi:type="dcterms:W3CDTF">2026-01-19T20:57:57Z</dcterms:modified>
</cp:coreProperties>
</file>